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9" r:id="rId5"/>
    <p:sldMasterId id="2147483762" r:id="rId6"/>
  </p:sldMasterIdLst>
  <p:notesMasterIdLst>
    <p:notesMasterId r:id="rId53"/>
  </p:notesMasterIdLst>
  <p:handoutMasterIdLst>
    <p:handoutMasterId r:id="rId54"/>
  </p:handoutMasterIdLst>
  <p:sldIdLst>
    <p:sldId id="1897" r:id="rId7"/>
    <p:sldId id="1921" r:id="rId8"/>
    <p:sldId id="1879" r:id="rId9"/>
    <p:sldId id="437" r:id="rId10"/>
    <p:sldId id="346" r:id="rId11"/>
    <p:sldId id="1908" r:id="rId12"/>
    <p:sldId id="1917" r:id="rId13"/>
    <p:sldId id="1899" r:id="rId14"/>
    <p:sldId id="329" r:id="rId15"/>
    <p:sldId id="319" r:id="rId16"/>
    <p:sldId id="338" r:id="rId17"/>
    <p:sldId id="348" r:id="rId18"/>
    <p:sldId id="1918" r:id="rId19"/>
    <p:sldId id="320" r:id="rId20"/>
    <p:sldId id="304" r:id="rId21"/>
    <p:sldId id="305" r:id="rId22"/>
    <p:sldId id="306" r:id="rId23"/>
    <p:sldId id="324" r:id="rId24"/>
    <p:sldId id="1900" r:id="rId25"/>
    <p:sldId id="302" r:id="rId26"/>
    <p:sldId id="311" r:id="rId27"/>
    <p:sldId id="308" r:id="rId28"/>
    <p:sldId id="312" r:id="rId29"/>
    <p:sldId id="317" r:id="rId30"/>
    <p:sldId id="309" r:id="rId31"/>
    <p:sldId id="339" r:id="rId32"/>
    <p:sldId id="310" r:id="rId33"/>
    <p:sldId id="340" r:id="rId34"/>
    <p:sldId id="322" r:id="rId35"/>
    <p:sldId id="341" r:id="rId36"/>
    <p:sldId id="5000" r:id="rId37"/>
    <p:sldId id="261" r:id="rId38"/>
    <p:sldId id="323" r:id="rId39"/>
    <p:sldId id="1901" r:id="rId40"/>
    <p:sldId id="342" r:id="rId41"/>
    <p:sldId id="1877" r:id="rId42"/>
    <p:sldId id="343" r:id="rId43"/>
    <p:sldId id="331" r:id="rId44"/>
    <p:sldId id="1878" r:id="rId45"/>
    <p:sldId id="1920" r:id="rId46"/>
    <p:sldId id="334" r:id="rId47"/>
    <p:sldId id="325" r:id="rId48"/>
    <p:sldId id="1919" r:id="rId49"/>
    <p:sldId id="336" r:id="rId50"/>
    <p:sldId id="337" r:id="rId51"/>
    <p:sldId id="349" r:id="rId5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439306-C3D4-2BB9-9CF2-409580A2DB33}" name="Daley, Michelle" initials="DM" userId="S::Michelle.Daley@ed.gov::2c540fff-6598-4431-89ad-a7110fc32d40" providerId="AD"/>
  <p188:author id="{D51D250C-65D5-F1BC-7E4A-BD58326199E9}" name="Jill Lammert" initials="JL" userId="reAuDAt6zvT82Pnvz4pHdTFcvzxDSy0vVsPJoceTWrk=" providerId="None"/>
  <p188:author id="{689EFE13-41FF-041A-4F0D-17E823C4D0D2}" name="Aboko-Cole Diakit, Remidene" initials="AR" userId="S::remidene.diakite@ed.gov::3a914536-9080-413b-905d-8fd36a598b8c" providerId="AD"/>
  <p188:author id="{79E5C027-7480-A214-AA21-A2F6A3187A77}" name="Barbara" initials="Ba" userId="S::barbara_crockleadershipassociates.com#ext#@usdedeop.onmicrosoft.com::2e4d652a-fa3b-488e-bdae-511e9b474e43" providerId="AD"/>
  <p188:author id="{52664A6E-493F-C1AF-44F2-140F73A8FBF7}" name="Kim Anderson" initials="KA" userId="S::KimAnderson@westat.com::1faf036b-03d0-4305-a312-dbd64cf2a7e5" providerId="AD"/>
  <p188:author id="{4821D682-7196-63CA-16B6-36AAEA1B20E8}" name="Lindsay Wise" initials="LW" userId="S::LindsayWise@westat.com::791bb232-7787-4790-9917-2bf629ac212b" providerId="AD"/>
  <p188:author id="{E0EF2F83-CC14-9F30-F804-1F5D3840461F}" name="Jack Schwarz" initials="JS" userId="S::jschwarz_rmcres.com#ext#@usdedeop.onmicrosoft.com::ab6ffc44-c0ef-44c7-9e02-33a8045c4f15" providerId="AD"/>
  <p188:author id="{9CD97789-68AD-74B3-ADF2-7B275D09D4BE}" name="Barbara" initials="Ba" userId="qqMVHalJEmYTGLoPYpFSgKIkfaKD4FcgcGLUU6hGEKA=" providerId="None"/>
  <p188:author id="{BF6DC68D-98E8-15F7-2ABD-D52F6ECAEEC5}" name="Lembo, Elisabeth" initials="LE" userId="S::elisabeth.lembo@ed.gov::1874f431-a713-42fe-bd8a-fda464cc1fc1" providerId="AD"/>
  <p188:author id="{CA6B86A5-0D85-4038-1CB7-6CB2E9E4C77A}" name="Us Smith" initials="US" userId="S::Danielle.Smith@ed.gov::c6062fda-9633-4bcc-bfb4-6b14ea798b37" providerId="AD"/>
  <p188:author id="{CCAFCCBB-6158-E77A-C542-336DD3DE3297}" name="DC" initials="DC" userId="DC" providerId="None"/>
  <p188:author id="{1867AFC5-D629-CB83-22A5-C0B088C6B0BC}" name="Jill Lammert" initials="JL" userId="S::jilllammert_westat.com#ext#@usdedeop.onmicrosoft.com::c37d9140-1b45-4f0f-b863-83be6de4dec4" providerId="AD"/>
  <p188:author id="{073819C8-8820-250A-F55E-4CFA0E6C7B33}" name="Jill Lammert" initials="JL" userId="S::JillLammert@westat.com::f5813dd5-6582-4eda-a225-50179452b117" providerId="AD"/>
  <p188:author id="{0690AEDC-1CC9-B0E8-DD13-F45B340BFFF3}" name="Deysson, Sandra" initials="DS" userId="S::sandra.deysson@ed.gov::219ddc60-930d-41eb-a270-b33c05238b62" providerId="AD"/>
  <p188:author id="{1AE98FF3-CB9E-3378-04EF-7D62D8E016D7}" name="Hammer, Victoria" initials="HV" userId="S::Victoria.Hammer@ed.gov::e08a482b-fbbb-422f-852b-6df4f92a616f" providerId="AD"/>
  <p188:author id="{5E37DBF8-58CC-1566-5D6F-E86B466D648E}" name="Jack Schwarz" initials="JS" userId="b3ff7wdapeLCd/Apqjd/IPUshwasu/b9Tcmwewd2QKI=" providerId="None"/>
  <p188:author id="{1B1195FA-840A-7D81-DDA9-A6CB93B19472}" name="Amanda Andrews" initials="AA" userId="S::AmandaAndrews@westat.com::6e99de52-deef-4497-96f8-3d249aa1ae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612"/>
    <a:srgbClr val="004C54"/>
    <a:srgbClr val="386EA4"/>
    <a:srgbClr val="194309"/>
    <a:srgbClr val="000000"/>
    <a:srgbClr val="D2E2F1"/>
    <a:srgbClr val="B9C6CE"/>
    <a:srgbClr val="9EB9C6"/>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09E6F-701F-4826-A7F0-80CDED97FA74}" v="31" dt="2023-11-09T13:25:38.788"/>
    <p1510:client id="{5322F0F3-09A0-4083-AB54-ACF04B0075F3}" v="1" dt="2023-11-09T18:55:44.86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7" autoAdjust="0"/>
    <p:restoredTop sz="93552" autoAdjust="0"/>
  </p:normalViewPr>
  <p:slideViewPr>
    <p:cSldViewPr snapToGrid="0">
      <p:cViewPr varScale="1">
        <p:scale>
          <a:sx n="62" d="100"/>
          <a:sy n="62" d="100"/>
        </p:scale>
        <p:origin x="816" y="52"/>
      </p:cViewPr>
      <p:guideLst>
        <p:guide orient="horz" pos="2880"/>
        <p:guide pos="5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B6924-E0D4-4696-B409-430DD99FA9BF}"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5636B549-6824-49EF-A2E2-B87183D2E4C9}">
      <dgm:prSet phldrT="[Text]"/>
      <dgm:spPr>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a:t>Grantmaking</a:t>
          </a:r>
        </a:p>
      </dgm:t>
    </dgm:pt>
    <dgm:pt modelId="{E9D14378-658D-4C02-B1E0-D1E58F60786B}" type="parTrans" cxnId="{ED58A463-5395-4D61-8D6C-31DE0A48C683}">
      <dgm:prSet/>
      <dgm:spPr/>
      <dgm:t>
        <a:bodyPr/>
        <a:lstStyle/>
        <a:p>
          <a:endParaRPr lang="en-US"/>
        </a:p>
      </dgm:t>
    </dgm:pt>
    <dgm:pt modelId="{9588B60C-4C29-46B0-B340-BA29DEBD753A}" type="sibTrans" cxnId="{ED58A463-5395-4D61-8D6C-31DE0A48C683}">
      <dgm:prSet/>
      <dgm:spPr/>
      <dgm:t>
        <a:bodyPr/>
        <a:lstStyle/>
        <a:p>
          <a:endParaRPr lang="en-US"/>
        </a:p>
      </dgm:t>
    </dgm:pt>
    <dgm:pt modelId="{EF49F339-971E-4C5F-B99D-049987CE68F1}">
      <dgm:prSet phldrT="[Text]"/>
      <dgm:spPr>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a:t>Monitoring</a:t>
          </a:r>
        </a:p>
      </dgm:t>
    </dgm:pt>
    <dgm:pt modelId="{17816084-56F8-4E36-95F3-C477E37997D6}" type="parTrans" cxnId="{076E932B-41FF-464E-9E17-AF4493723D01}">
      <dgm:prSet/>
      <dgm:spPr/>
      <dgm:t>
        <a:bodyPr/>
        <a:lstStyle/>
        <a:p>
          <a:endParaRPr lang="en-US"/>
        </a:p>
      </dgm:t>
    </dgm:pt>
    <dgm:pt modelId="{875F2C68-B794-4F6B-80E2-C8853B9D588A}" type="sibTrans" cxnId="{076E932B-41FF-464E-9E17-AF4493723D01}">
      <dgm:prSet/>
      <dgm:spPr/>
      <dgm:t>
        <a:bodyPr/>
        <a:lstStyle/>
        <a:p>
          <a:endParaRPr lang="en-US"/>
        </a:p>
      </dgm:t>
    </dgm:pt>
    <dgm:pt modelId="{39F00B1A-982D-459C-9B6B-BB442F073FBE}">
      <dgm:prSet phldrT="[Text]"/>
      <dgm:spPr>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a:t>Policy</a:t>
          </a:r>
        </a:p>
      </dgm:t>
    </dgm:pt>
    <dgm:pt modelId="{7DF324EF-943A-4B3D-89A5-82F8397CA8B9}" type="parTrans" cxnId="{E9FE9B5E-063E-49A3-9CEE-CEB9FF9A8B0C}">
      <dgm:prSet/>
      <dgm:spPr/>
      <dgm:t>
        <a:bodyPr/>
        <a:lstStyle/>
        <a:p>
          <a:endParaRPr lang="en-US"/>
        </a:p>
      </dgm:t>
    </dgm:pt>
    <dgm:pt modelId="{12ABDF7A-B023-43BE-8014-38390CB59C3A}" type="sibTrans" cxnId="{E9FE9B5E-063E-49A3-9CEE-CEB9FF9A8B0C}">
      <dgm:prSet/>
      <dgm:spPr/>
      <dgm:t>
        <a:bodyPr/>
        <a:lstStyle/>
        <a:p>
          <a:endParaRPr lang="en-US"/>
        </a:p>
      </dgm:t>
    </dgm:pt>
    <dgm:pt modelId="{7BFAF84B-CA7B-4EEE-B214-134C318CAA10}">
      <dgm:prSet phldrT="[Text]"/>
      <dgm:spPr>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a:t>Technical Assistance</a:t>
          </a:r>
        </a:p>
      </dgm:t>
    </dgm:pt>
    <dgm:pt modelId="{BF5C5433-C2D6-454F-B593-BB95C29A0F84}" type="parTrans" cxnId="{4F8E17F9-97A4-400D-B4DC-1E8D1E5FDF58}">
      <dgm:prSet/>
      <dgm:spPr/>
      <dgm:t>
        <a:bodyPr/>
        <a:lstStyle/>
        <a:p>
          <a:endParaRPr lang="en-US"/>
        </a:p>
      </dgm:t>
    </dgm:pt>
    <dgm:pt modelId="{29FF4934-3C78-45D2-A6DA-8F52C352518B}" type="sibTrans" cxnId="{4F8E17F9-97A4-400D-B4DC-1E8D1E5FDF58}">
      <dgm:prSet/>
      <dgm:spPr/>
      <dgm:t>
        <a:bodyPr/>
        <a:lstStyle/>
        <a:p>
          <a:endParaRPr lang="en-US"/>
        </a:p>
      </dgm:t>
    </dgm:pt>
    <dgm:pt modelId="{E4144224-1AF0-4434-9E6E-C85DE6F51DB5}">
      <dgm:prSet phldrT="[Text]"/>
      <dgm:spPr>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a:t>Partnerships</a:t>
          </a:r>
        </a:p>
      </dgm:t>
    </dgm:pt>
    <dgm:pt modelId="{E7419746-023D-4B69-9C44-92259795CBB4}" type="parTrans" cxnId="{B59911A4-A3A2-47DA-8A7C-9EAAA1BF9F81}">
      <dgm:prSet/>
      <dgm:spPr/>
      <dgm:t>
        <a:bodyPr/>
        <a:lstStyle/>
        <a:p>
          <a:endParaRPr lang="en-US"/>
        </a:p>
      </dgm:t>
    </dgm:pt>
    <dgm:pt modelId="{E57A0068-F75F-41DD-AD2C-7E105C2C0A5A}" type="sibTrans" cxnId="{B59911A4-A3A2-47DA-8A7C-9EAAA1BF9F81}">
      <dgm:prSet/>
      <dgm:spPr/>
      <dgm:t>
        <a:bodyPr/>
        <a:lstStyle/>
        <a:p>
          <a:endParaRPr lang="en-US"/>
        </a:p>
      </dgm:t>
    </dgm:pt>
    <dgm:pt modelId="{18CA51A6-EEF6-46AB-8A2F-E19F6CB72910}" type="pres">
      <dgm:prSet presAssocID="{F1CB6924-E0D4-4696-B409-430DD99FA9BF}" presName="linearFlow" presStyleCnt="0">
        <dgm:presLayoutVars>
          <dgm:dir/>
          <dgm:resizeHandles val="exact"/>
        </dgm:presLayoutVars>
      </dgm:prSet>
      <dgm:spPr/>
    </dgm:pt>
    <dgm:pt modelId="{B3FB3AD8-1466-4652-9875-8A025C21B58E}" type="pres">
      <dgm:prSet presAssocID="{5636B549-6824-49EF-A2E2-B87183D2E4C9}" presName="composite" presStyleCnt="0"/>
      <dgm:spPr/>
    </dgm:pt>
    <dgm:pt modelId="{1748FB84-CC97-4911-A3F2-F9C5811A9C2F}" type="pres">
      <dgm:prSet presAssocID="{5636B549-6824-49EF-A2E2-B87183D2E4C9}" presName="imgShp" presStyleLbl="fgImgPlace1" presStyleIdx="0" presStyleCnt="5"/>
      <dgm:spPr>
        <a:blipFill>
          <a:blip xmlns:r="http://schemas.openxmlformats.org/officeDocument/2006/relationships" r:embed="rId1"/>
          <a:srcRect/>
          <a:stretch>
            <a:fillRect/>
          </a:stretch>
        </a:blipFill>
      </dgm:spPr>
    </dgm:pt>
    <dgm:pt modelId="{4449AD23-1613-4F6F-A2F6-431AD9156B62}" type="pres">
      <dgm:prSet presAssocID="{5636B549-6824-49EF-A2E2-B87183D2E4C9}" presName="txShp" presStyleLbl="node1" presStyleIdx="0" presStyleCnt="5">
        <dgm:presLayoutVars>
          <dgm:bulletEnabled val="1"/>
        </dgm:presLayoutVars>
      </dgm:prSet>
      <dgm:spPr/>
    </dgm:pt>
    <dgm:pt modelId="{0238014B-208B-4C9C-851E-D815F8A5C283}" type="pres">
      <dgm:prSet presAssocID="{9588B60C-4C29-46B0-B340-BA29DEBD753A}" presName="spacing" presStyleCnt="0"/>
      <dgm:spPr/>
    </dgm:pt>
    <dgm:pt modelId="{A79E6063-B4BE-4C46-9A18-2CE27D80C77B}" type="pres">
      <dgm:prSet presAssocID="{EF49F339-971E-4C5F-B99D-049987CE68F1}" presName="composite" presStyleCnt="0"/>
      <dgm:spPr/>
    </dgm:pt>
    <dgm:pt modelId="{E4A2A847-4106-4058-9071-32FAD549FE07}" type="pres">
      <dgm:prSet presAssocID="{EF49F339-971E-4C5F-B99D-049987CE68F1}"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9785E531-948B-4A60-92D7-4ECDB533671A}" type="pres">
      <dgm:prSet presAssocID="{EF49F339-971E-4C5F-B99D-049987CE68F1}" presName="txShp" presStyleLbl="node1" presStyleIdx="1" presStyleCnt="5">
        <dgm:presLayoutVars>
          <dgm:bulletEnabled val="1"/>
        </dgm:presLayoutVars>
      </dgm:prSet>
      <dgm:spPr/>
    </dgm:pt>
    <dgm:pt modelId="{CDE2920F-8C96-49E1-A2C2-8A2D9938A7A2}" type="pres">
      <dgm:prSet presAssocID="{875F2C68-B794-4F6B-80E2-C8853B9D588A}" presName="spacing" presStyleCnt="0"/>
      <dgm:spPr/>
    </dgm:pt>
    <dgm:pt modelId="{C1B85018-5DA6-4803-9421-1E660503DAEC}" type="pres">
      <dgm:prSet presAssocID="{39F00B1A-982D-459C-9B6B-BB442F073FBE}" presName="composite" presStyleCnt="0"/>
      <dgm:spPr/>
    </dgm:pt>
    <dgm:pt modelId="{684AC68A-AA67-48D7-8233-98FCA7C088EC}" type="pres">
      <dgm:prSet presAssocID="{39F00B1A-982D-459C-9B6B-BB442F073FBE}"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A944713-573E-486E-8B9D-01384CBEFA01}" type="pres">
      <dgm:prSet presAssocID="{39F00B1A-982D-459C-9B6B-BB442F073FBE}" presName="txShp" presStyleLbl="node1" presStyleIdx="2" presStyleCnt="5">
        <dgm:presLayoutVars>
          <dgm:bulletEnabled val="1"/>
        </dgm:presLayoutVars>
      </dgm:prSet>
      <dgm:spPr/>
    </dgm:pt>
    <dgm:pt modelId="{2DA6A9CA-E0D4-4C56-9366-305C78718B40}" type="pres">
      <dgm:prSet presAssocID="{12ABDF7A-B023-43BE-8014-38390CB59C3A}" presName="spacing" presStyleCnt="0"/>
      <dgm:spPr/>
    </dgm:pt>
    <dgm:pt modelId="{C54F3EA3-255C-422B-877E-BCE54FE889F7}" type="pres">
      <dgm:prSet presAssocID="{7BFAF84B-CA7B-4EEE-B214-134C318CAA10}" presName="composite" presStyleCnt="0"/>
      <dgm:spPr/>
    </dgm:pt>
    <dgm:pt modelId="{FD30700E-6299-4E71-AA02-E4E34C1D2300}" type="pres">
      <dgm:prSet presAssocID="{7BFAF84B-CA7B-4EEE-B214-134C318CAA10}"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B617C542-4819-4846-94CE-9C2DFB6AB288}" type="pres">
      <dgm:prSet presAssocID="{7BFAF84B-CA7B-4EEE-B214-134C318CAA10}" presName="txShp" presStyleLbl="node1" presStyleIdx="3" presStyleCnt="5">
        <dgm:presLayoutVars>
          <dgm:bulletEnabled val="1"/>
        </dgm:presLayoutVars>
      </dgm:prSet>
      <dgm:spPr/>
    </dgm:pt>
    <dgm:pt modelId="{C7D0A5CE-1980-470D-81E3-512AA2D864BB}" type="pres">
      <dgm:prSet presAssocID="{29FF4934-3C78-45D2-A6DA-8F52C352518B}" presName="spacing" presStyleCnt="0"/>
      <dgm:spPr/>
    </dgm:pt>
    <dgm:pt modelId="{78AA2F8C-A6D8-422C-A866-95A5CDEFE121}" type="pres">
      <dgm:prSet presAssocID="{E4144224-1AF0-4434-9E6E-C85DE6F51DB5}" presName="composite" presStyleCnt="0"/>
      <dgm:spPr/>
    </dgm:pt>
    <dgm:pt modelId="{7E783F4A-603C-49C8-A666-AABA35DE5E98}" type="pres">
      <dgm:prSet presAssocID="{E4144224-1AF0-4434-9E6E-C85DE6F51DB5}" presName="imgShp"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8D8ED69D-62DF-4890-9624-57D7D08DECE6}" type="pres">
      <dgm:prSet presAssocID="{E4144224-1AF0-4434-9E6E-C85DE6F51DB5}" presName="txShp" presStyleLbl="node1" presStyleIdx="4" presStyleCnt="5">
        <dgm:presLayoutVars>
          <dgm:bulletEnabled val="1"/>
        </dgm:presLayoutVars>
      </dgm:prSet>
      <dgm:spPr/>
    </dgm:pt>
  </dgm:ptLst>
  <dgm:cxnLst>
    <dgm:cxn modelId="{5FCD7511-5E51-47EE-B480-4E4A780F6E26}" type="presOf" srcId="{F1CB6924-E0D4-4696-B409-430DD99FA9BF}" destId="{18CA51A6-EEF6-46AB-8A2F-E19F6CB72910}" srcOrd="0" destOrd="0" presId="urn:microsoft.com/office/officeart/2005/8/layout/vList3"/>
    <dgm:cxn modelId="{3667071D-8C99-4FE1-B78C-7283D9A1EDC3}" type="presOf" srcId="{5636B549-6824-49EF-A2E2-B87183D2E4C9}" destId="{4449AD23-1613-4F6F-A2F6-431AD9156B62}" srcOrd="0" destOrd="0" presId="urn:microsoft.com/office/officeart/2005/8/layout/vList3"/>
    <dgm:cxn modelId="{076E932B-41FF-464E-9E17-AF4493723D01}" srcId="{F1CB6924-E0D4-4696-B409-430DD99FA9BF}" destId="{EF49F339-971E-4C5F-B99D-049987CE68F1}" srcOrd="1" destOrd="0" parTransId="{17816084-56F8-4E36-95F3-C477E37997D6}" sibTransId="{875F2C68-B794-4F6B-80E2-C8853B9D588A}"/>
    <dgm:cxn modelId="{E9FE9B5E-063E-49A3-9CEE-CEB9FF9A8B0C}" srcId="{F1CB6924-E0D4-4696-B409-430DD99FA9BF}" destId="{39F00B1A-982D-459C-9B6B-BB442F073FBE}" srcOrd="2" destOrd="0" parTransId="{7DF324EF-943A-4B3D-89A5-82F8397CA8B9}" sibTransId="{12ABDF7A-B023-43BE-8014-38390CB59C3A}"/>
    <dgm:cxn modelId="{ED58A463-5395-4D61-8D6C-31DE0A48C683}" srcId="{F1CB6924-E0D4-4696-B409-430DD99FA9BF}" destId="{5636B549-6824-49EF-A2E2-B87183D2E4C9}" srcOrd="0" destOrd="0" parTransId="{E9D14378-658D-4C02-B1E0-D1E58F60786B}" sibTransId="{9588B60C-4C29-46B0-B340-BA29DEBD753A}"/>
    <dgm:cxn modelId="{8ECEEB83-6414-4F7C-B2F7-699600A49047}" type="presOf" srcId="{E4144224-1AF0-4434-9E6E-C85DE6F51DB5}" destId="{8D8ED69D-62DF-4890-9624-57D7D08DECE6}" srcOrd="0" destOrd="0" presId="urn:microsoft.com/office/officeart/2005/8/layout/vList3"/>
    <dgm:cxn modelId="{8A544A84-46B5-430E-9F8E-D1E49FEBC72D}" type="presOf" srcId="{EF49F339-971E-4C5F-B99D-049987CE68F1}" destId="{9785E531-948B-4A60-92D7-4ECDB533671A}" srcOrd="0" destOrd="0" presId="urn:microsoft.com/office/officeart/2005/8/layout/vList3"/>
    <dgm:cxn modelId="{ED40D085-C2E2-437F-A084-06124C4A7A8F}" type="presOf" srcId="{7BFAF84B-CA7B-4EEE-B214-134C318CAA10}" destId="{B617C542-4819-4846-94CE-9C2DFB6AB288}" srcOrd="0" destOrd="0" presId="urn:microsoft.com/office/officeart/2005/8/layout/vList3"/>
    <dgm:cxn modelId="{B59911A4-A3A2-47DA-8A7C-9EAAA1BF9F81}" srcId="{F1CB6924-E0D4-4696-B409-430DD99FA9BF}" destId="{E4144224-1AF0-4434-9E6E-C85DE6F51DB5}" srcOrd="4" destOrd="0" parTransId="{E7419746-023D-4B69-9C44-92259795CBB4}" sibTransId="{E57A0068-F75F-41DD-AD2C-7E105C2C0A5A}"/>
    <dgm:cxn modelId="{17CF2AD4-5155-4E71-9497-4AC976423CD6}" type="presOf" srcId="{39F00B1A-982D-459C-9B6B-BB442F073FBE}" destId="{7A944713-573E-486E-8B9D-01384CBEFA01}" srcOrd="0" destOrd="0" presId="urn:microsoft.com/office/officeart/2005/8/layout/vList3"/>
    <dgm:cxn modelId="{4F8E17F9-97A4-400D-B4DC-1E8D1E5FDF58}" srcId="{F1CB6924-E0D4-4696-B409-430DD99FA9BF}" destId="{7BFAF84B-CA7B-4EEE-B214-134C318CAA10}" srcOrd="3" destOrd="0" parTransId="{BF5C5433-C2D6-454F-B593-BB95C29A0F84}" sibTransId="{29FF4934-3C78-45D2-A6DA-8F52C352518B}"/>
    <dgm:cxn modelId="{6D0FC5AC-F500-47B9-B528-085B05BBBA06}" type="presParOf" srcId="{18CA51A6-EEF6-46AB-8A2F-E19F6CB72910}" destId="{B3FB3AD8-1466-4652-9875-8A025C21B58E}" srcOrd="0" destOrd="0" presId="urn:microsoft.com/office/officeart/2005/8/layout/vList3"/>
    <dgm:cxn modelId="{2D05E8DE-99E8-40EE-A330-03CE08A65144}" type="presParOf" srcId="{B3FB3AD8-1466-4652-9875-8A025C21B58E}" destId="{1748FB84-CC97-4911-A3F2-F9C5811A9C2F}" srcOrd="0" destOrd="0" presId="urn:microsoft.com/office/officeart/2005/8/layout/vList3"/>
    <dgm:cxn modelId="{3EE76524-4C50-462E-B395-E8E2F616FD4E}" type="presParOf" srcId="{B3FB3AD8-1466-4652-9875-8A025C21B58E}" destId="{4449AD23-1613-4F6F-A2F6-431AD9156B62}" srcOrd="1" destOrd="0" presId="urn:microsoft.com/office/officeart/2005/8/layout/vList3"/>
    <dgm:cxn modelId="{6976BE4D-6331-480B-9402-9B1B2AF3B7F0}" type="presParOf" srcId="{18CA51A6-EEF6-46AB-8A2F-E19F6CB72910}" destId="{0238014B-208B-4C9C-851E-D815F8A5C283}" srcOrd="1" destOrd="0" presId="urn:microsoft.com/office/officeart/2005/8/layout/vList3"/>
    <dgm:cxn modelId="{CFF60BCE-2F83-4609-815E-31FB4B6A1904}" type="presParOf" srcId="{18CA51A6-EEF6-46AB-8A2F-E19F6CB72910}" destId="{A79E6063-B4BE-4C46-9A18-2CE27D80C77B}" srcOrd="2" destOrd="0" presId="urn:microsoft.com/office/officeart/2005/8/layout/vList3"/>
    <dgm:cxn modelId="{776B1F64-905A-459D-8D01-51B118146B9D}" type="presParOf" srcId="{A79E6063-B4BE-4C46-9A18-2CE27D80C77B}" destId="{E4A2A847-4106-4058-9071-32FAD549FE07}" srcOrd="0" destOrd="0" presId="urn:microsoft.com/office/officeart/2005/8/layout/vList3"/>
    <dgm:cxn modelId="{AE3B4ACA-271A-48E4-B9C1-3C1DF3B34175}" type="presParOf" srcId="{A79E6063-B4BE-4C46-9A18-2CE27D80C77B}" destId="{9785E531-948B-4A60-92D7-4ECDB533671A}" srcOrd="1" destOrd="0" presId="urn:microsoft.com/office/officeart/2005/8/layout/vList3"/>
    <dgm:cxn modelId="{352A3877-AF3B-4AF5-9ECE-66AB20C814B1}" type="presParOf" srcId="{18CA51A6-EEF6-46AB-8A2F-E19F6CB72910}" destId="{CDE2920F-8C96-49E1-A2C2-8A2D9938A7A2}" srcOrd="3" destOrd="0" presId="urn:microsoft.com/office/officeart/2005/8/layout/vList3"/>
    <dgm:cxn modelId="{A75D398E-0093-4A43-A010-98A7F457064D}" type="presParOf" srcId="{18CA51A6-EEF6-46AB-8A2F-E19F6CB72910}" destId="{C1B85018-5DA6-4803-9421-1E660503DAEC}" srcOrd="4" destOrd="0" presId="urn:microsoft.com/office/officeart/2005/8/layout/vList3"/>
    <dgm:cxn modelId="{5847E882-523E-4E6D-A525-6906A2205BA7}" type="presParOf" srcId="{C1B85018-5DA6-4803-9421-1E660503DAEC}" destId="{684AC68A-AA67-48D7-8233-98FCA7C088EC}" srcOrd="0" destOrd="0" presId="urn:microsoft.com/office/officeart/2005/8/layout/vList3"/>
    <dgm:cxn modelId="{35283267-DD1B-4185-8D77-95385D0A34C6}" type="presParOf" srcId="{C1B85018-5DA6-4803-9421-1E660503DAEC}" destId="{7A944713-573E-486E-8B9D-01384CBEFA01}" srcOrd="1" destOrd="0" presId="urn:microsoft.com/office/officeart/2005/8/layout/vList3"/>
    <dgm:cxn modelId="{E977EE64-7F9F-4194-AF28-715EB93B0B2A}" type="presParOf" srcId="{18CA51A6-EEF6-46AB-8A2F-E19F6CB72910}" destId="{2DA6A9CA-E0D4-4C56-9366-305C78718B40}" srcOrd="5" destOrd="0" presId="urn:microsoft.com/office/officeart/2005/8/layout/vList3"/>
    <dgm:cxn modelId="{ECB01A5D-EB85-4962-9484-FD21F23D9A32}" type="presParOf" srcId="{18CA51A6-EEF6-46AB-8A2F-E19F6CB72910}" destId="{C54F3EA3-255C-422B-877E-BCE54FE889F7}" srcOrd="6" destOrd="0" presId="urn:microsoft.com/office/officeart/2005/8/layout/vList3"/>
    <dgm:cxn modelId="{2E46E9E0-5479-40BC-BAC7-7F790CEA387D}" type="presParOf" srcId="{C54F3EA3-255C-422B-877E-BCE54FE889F7}" destId="{FD30700E-6299-4E71-AA02-E4E34C1D2300}" srcOrd="0" destOrd="0" presId="urn:microsoft.com/office/officeart/2005/8/layout/vList3"/>
    <dgm:cxn modelId="{E58C0A03-146E-4A96-923D-4C7EA2F9C362}" type="presParOf" srcId="{C54F3EA3-255C-422B-877E-BCE54FE889F7}" destId="{B617C542-4819-4846-94CE-9C2DFB6AB288}" srcOrd="1" destOrd="0" presId="urn:microsoft.com/office/officeart/2005/8/layout/vList3"/>
    <dgm:cxn modelId="{0485AD36-17DF-4604-BB38-5BE8E376E9DB}" type="presParOf" srcId="{18CA51A6-EEF6-46AB-8A2F-E19F6CB72910}" destId="{C7D0A5CE-1980-470D-81E3-512AA2D864BB}" srcOrd="7" destOrd="0" presId="urn:microsoft.com/office/officeart/2005/8/layout/vList3"/>
    <dgm:cxn modelId="{47EB8B35-25F5-423E-990C-98F24601AA14}" type="presParOf" srcId="{18CA51A6-EEF6-46AB-8A2F-E19F6CB72910}" destId="{78AA2F8C-A6D8-422C-A866-95A5CDEFE121}" srcOrd="8" destOrd="0" presId="urn:microsoft.com/office/officeart/2005/8/layout/vList3"/>
    <dgm:cxn modelId="{29BFC4BF-D8CE-4C1B-9B6D-E1BC2245CC05}" type="presParOf" srcId="{78AA2F8C-A6D8-422C-A866-95A5CDEFE121}" destId="{7E783F4A-603C-49C8-A666-AABA35DE5E98}" srcOrd="0" destOrd="0" presId="urn:microsoft.com/office/officeart/2005/8/layout/vList3"/>
    <dgm:cxn modelId="{165D2EFC-B856-4507-846E-14697376BEED}" type="presParOf" srcId="{78AA2F8C-A6D8-422C-A866-95A5CDEFE121}" destId="{8D8ED69D-62DF-4890-9624-57D7D08DECE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9AD23-1613-4F6F-A2F6-431AD9156B62}">
      <dsp:nvSpPr>
        <dsp:cNvPr id="0" name=""/>
        <dsp:cNvSpPr/>
      </dsp:nvSpPr>
      <dsp:spPr>
        <a:xfrm rot="10800000">
          <a:off x="1527033" y="3482"/>
          <a:ext cx="5269992" cy="798516"/>
        </a:xfrm>
        <a:prstGeom prst="homePlate">
          <a:avLst/>
        </a:prstGeom>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2124"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a:t>Grantmaking</a:t>
          </a:r>
        </a:p>
      </dsp:txBody>
      <dsp:txXfrm rot="10800000">
        <a:off x="1726662" y="3482"/>
        <a:ext cx="5070363" cy="798516"/>
      </dsp:txXfrm>
    </dsp:sp>
    <dsp:sp modelId="{1748FB84-CC97-4911-A3F2-F9C5811A9C2F}">
      <dsp:nvSpPr>
        <dsp:cNvPr id="0" name=""/>
        <dsp:cNvSpPr/>
      </dsp:nvSpPr>
      <dsp:spPr>
        <a:xfrm>
          <a:off x="1127774" y="3482"/>
          <a:ext cx="798516" cy="798516"/>
        </a:xfrm>
        <a:prstGeom prst="ellipse">
          <a:avLst/>
        </a:prstGeom>
        <a:blipFill>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785E531-948B-4A60-92D7-4ECDB533671A}">
      <dsp:nvSpPr>
        <dsp:cNvPr id="0" name=""/>
        <dsp:cNvSpPr/>
      </dsp:nvSpPr>
      <dsp:spPr>
        <a:xfrm rot="10800000">
          <a:off x="1527033" y="1040362"/>
          <a:ext cx="5269992" cy="798516"/>
        </a:xfrm>
        <a:prstGeom prst="homePlate">
          <a:avLst/>
        </a:prstGeom>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2124"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a:t>Monitoring</a:t>
          </a:r>
        </a:p>
      </dsp:txBody>
      <dsp:txXfrm rot="10800000">
        <a:off x="1726662" y="1040362"/>
        <a:ext cx="5070363" cy="798516"/>
      </dsp:txXfrm>
    </dsp:sp>
    <dsp:sp modelId="{E4A2A847-4106-4058-9071-32FAD549FE07}">
      <dsp:nvSpPr>
        <dsp:cNvPr id="0" name=""/>
        <dsp:cNvSpPr/>
      </dsp:nvSpPr>
      <dsp:spPr>
        <a:xfrm>
          <a:off x="1127774" y="1040362"/>
          <a:ext cx="798516" cy="79851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A944713-573E-486E-8B9D-01384CBEFA01}">
      <dsp:nvSpPr>
        <dsp:cNvPr id="0" name=""/>
        <dsp:cNvSpPr/>
      </dsp:nvSpPr>
      <dsp:spPr>
        <a:xfrm rot="10800000">
          <a:off x="1527033" y="2077241"/>
          <a:ext cx="5269992" cy="798516"/>
        </a:xfrm>
        <a:prstGeom prst="homePlate">
          <a:avLst/>
        </a:prstGeom>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2124"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a:t>Policy</a:t>
          </a:r>
        </a:p>
      </dsp:txBody>
      <dsp:txXfrm rot="10800000">
        <a:off x="1726662" y="2077241"/>
        <a:ext cx="5070363" cy="798516"/>
      </dsp:txXfrm>
    </dsp:sp>
    <dsp:sp modelId="{684AC68A-AA67-48D7-8233-98FCA7C088EC}">
      <dsp:nvSpPr>
        <dsp:cNvPr id="0" name=""/>
        <dsp:cNvSpPr/>
      </dsp:nvSpPr>
      <dsp:spPr>
        <a:xfrm>
          <a:off x="1127774" y="2077241"/>
          <a:ext cx="798516" cy="7985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617C542-4819-4846-94CE-9C2DFB6AB288}">
      <dsp:nvSpPr>
        <dsp:cNvPr id="0" name=""/>
        <dsp:cNvSpPr/>
      </dsp:nvSpPr>
      <dsp:spPr>
        <a:xfrm rot="10800000">
          <a:off x="1527033" y="3114121"/>
          <a:ext cx="5269992" cy="798516"/>
        </a:xfrm>
        <a:prstGeom prst="homePlate">
          <a:avLst/>
        </a:prstGeom>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2124"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a:t>Technical Assistance</a:t>
          </a:r>
        </a:p>
      </dsp:txBody>
      <dsp:txXfrm rot="10800000">
        <a:off x="1726662" y="3114121"/>
        <a:ext cx="5070363" cy="798516"/>
      </dsp:txXfrm>
    </dsp:sp>
    <dsp:sp modelId="{FD30700E-6299-4E71-AA02-E4E34C1D2300}">
      <dsp:nvSpPr>
        <dsp:cNvPr id="0" name=""/>
        <dsp:cNvSpPr/>
      </dsp:nvSpPr>
      <dsp:spPr>
        <a:xfrm>
          <a:off x="1127774" y="3114121"/>
          <a:ext cx="798516" cy="79851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D8ED69D-62DF-4890-9624-57D7D08DECE6}">
      <dsp:nvSpPr>
        <dsp:cNvPr id="0" name=""/>
        <dsp:cNvSpPr/>
      </dsp:nvSpPr>
      <dsp:spPr>
        <a:xfrm rot="10800000">
          <a:off x="1527033" y="4151000"/>
          <a:ext cx="5269992" cy="798516"/>
        </a:xfrm>
        <a:prstGeom prst="homePlate">
          <a:avLst/>
        </a:prstGeom>
        <a:gradFill rotWithShape="0">
          <a:gsLst>
            <a:gs pos="0">
              <a:srgbClr val="00828F"/>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2124"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a:t>Partnerships</a:t>
          </a:r>
        </a:p>
      </dsp:txBody>
      <dsp:txXfrm rot="10800000">
        <a:off x="1726662" y="4151000"/>
        <a:ext cx="5070363" cy="798516"/>
      </dsp:txXfrm>
    </dsp:sp>
    <dsp:sp modelId="{7E783F4A-603C-49C8-A666-AABA35DE5E98}">
      <dsp:nvSpPr>
        <dsp:cNvPr id="0" name=""/>
        <dsp:cNvSpPr/>
      </dsp:nvSpPr>
      <dsp:spPr>
        <a:xfrm>
          <a:off x="1127774" y="4151000"/>
          <a:ext cx="798516" cy="79851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9D057B-2056-6342-94C3-362DEFFCB51E}"/>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D5633CE8-5625-4348-BB1A-57A1101931B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AB4388-DB18-4C44-AE38-D0B79B77DB3A}"/>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3C21CF60-46CE-5E4F-BA86-633DB46FA7C2}" type="slidenum">
              <a:rPr lang="en-US" smtClean="0"/>
              <a:t>‹#›</a:t>
            </a:fld>
            <a:endParaRPr lang="en-US"/>
          </a:p>
        </p:txBody>
      </p:sp>
      <p:sp>
        <p:nvSpPr>
          <p:cNvPr id="6" name="Date Placeholder 5">
            <a:extLst>
              <a:ext uri="{FF2B5EF4-FFF2-40B4-BE49-F238E27FC236}">
                <a16:creationId xmlns:a16="http://schemas.microsoft.com/office/drawing/2014/main" id="{BC80174B-75A7-9B4A-810A-AD0C0F3A120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61CD34AB-63EF-3043-B69D-A51AAA5831AD}" type="datetimeFigureOut">
              <a:rPr lang="en-US" smtClean="0"/>
              <a:t>12/20/2023</a:t>
            </a:fld>
            <a:endParaRPr lang="en-US"/>
          </a:p>
        </p:txBody>
      </p:sp>
    </p:spTree>
    <p:extLst>
      <p:ext uri="{BB962C8B-B14F-4D97-AF65-F5344CB8AC3E}">
        <p14:creationId xmlns:p14="http://schemas.microsoft.com/office/powerpoint/2010/main" val="1082456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A96C369-0677-CA49-B568-BC23B6DB990D}" type="datetimeFigureOut">
              <a:rPr lang="en-US" smtClean="0"/>
              <a:t>12/20/2023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ED5B1B5-FE79-194A-B044-878094A079E9}" type="slidenum">
              <a:rPr lang="en-US" smtClean="0"/>
              <a:t>‹#›</a:t>
            </a:fld>
            <a:endParaRPr lang="en-US"/>
          </a:p>
        </p:txBody>
      </p:sp>
    </p:spTree>
    <p:extLst>
      <p:ext uri="{BB962C8B-B14F-4D97-AF65-F5344CB8AC3E}">
        <p14:creationId xmlns:p14="http://schemas.microsoft.com/office/powerpoint/2010/main" val="105450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pp.smartsheet.com/b/publish?EQBCT=73a2ba95e92b45d0b89eb8dc29d25f92&#820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xpost.org/wp-content/uploads/2023/03/2023-TXPOST-Legislative-Agenda_final.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erstrategies.org/tap/ten_ways_to_spend_remaining_esser_dolla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pcenternetwork.org/sso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rstrategies.org/tap/return_on_investment_in_educatio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B1B5-FE79-194A-B044-878094A079E9}" type="slidenum">
              <a:rPr lang="en-US" smtClean="0"/>
              <a:t>1</a:t>
            </a:fld>
            <a:endParaRPr lang="en-US"/>
          </a:p>
        </p:txBody>
      </p:sp>
    </p:spTree>
    <p:extLst>
      <p:ext uri="{BB962C8B-B14F-4D97-AF65-F5344CB8AC3E}">
        <p14:creationId xmlns:p14="http://schemas.microsoft.com/office/powerpoint/2010/main" val="257885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endParaRPr lang="en-US" dirty="0"/>
          </a:p>
          <a:p>
            <a:endParaRPr lang="en-US">
              <a:ea typeface="Calibri"/>
              <a:cs typeface="Calibri"/>
            </a:endParaRPr>
          </a:p>
          <a:p>
            <a:endParaRPr lang="en-US">
              <a:ea typeface="Calibri"/>
              <a:cs typeface="Calibri"/>
            </a:endParaRPr>
          </a:p>
          <a:p>
            <a:r>
              <a:rPr lang="en-US" dirty="0"/>
              <a:t>With these questions in mind, we invite you reflect on your efforts, recognize the levers you have been using to support schools and districts, identify one strategy or resource to strengthen this support, and to consider how the needs and desired supports for determining impact are changing based on the context of today.</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11</a:t>
            </a:fld>
            <a:endParaRPr lang="en-US"/>
          </a:p>
        </p:txBody>
      </p:sp>
    </p:spTree>
    <p:extLst>
      <p:ext uri="{BB962C8B-B14F-4D97-AF65-F5344CB8AC3E}">
        <p14:creationId xmlns:p14="http://schemas.microsoft.com/office/powerpoint/2010/main" val="159487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t>
            </a:r>
          </a:p>
          <a:p>
            <a:endParaRPr lang="en-US">
              <a:ea typeface="Calibri"/>
              <a:cs typeface="Calibri"/>
            </a:endParaRPr>
          </a:p>
          <a:p>
            <a:r>
              <a:rPr lang="en-US" dirty="0"/>
              <a:t>During our time together, we will review five levers that State Education Agencies can use intentionally to provide support to your schools and communities. Please have your </a:t>
            </a:r>
            <a:r>
              <a:rPr lang="en-US" b="1" dirty="0"/>
              <a:t>phone or computer</a:t>
            </a:r>
            <a:r>
              <a:rPr lang="en-US" dirty="0"/>
              <a:t> at hand.  After getting a little more context from you all, we will then focus on efforts states are currently using to determine impact and share tools that you might use.  This will be informed by leaders from Metro Nashville Public Schools and Lubbock Independent School District.  We'll conclude by sharing invitations and opportunities for deeper learning.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ED5B1B5-FE79-194A-B044-878094A079E9}" type="slidenum">
              <a:rPr lang="en-US" smtClean="0"/>
              <a:t>12</a:t>
            </a:fld>
            <a:endParaRPr lang="en-US"/>
          </a:p>
        </p:txBody>
      </p:sp>
    </p:spTree>
    <p:extLst>
      <p:ext uri="{BB962C8B-B14F-4D97-AF65-F5344CB8AC3E}">
        <p14:creationId xmlns:p14="http://schemas.microsoft.com/office/powerpoint/2010/main" val="422365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Jack</a:t>
            </a:r>
          </a:p>
          <a:p>
            <a:endParaRPr lang="en-US">
              <a:cs typeface="Calibri"/>
            </a:endParaRPr>
          </a:p>
          <a:p>
            <a:pPr marL="171450" indent="-171450">
              <a:buFont typeface="Arial"/>
              <a:buChar char="•"/>
            </a:pPr>
            <a:r>
              <a:rPr lang="en-US" dirty="0"/>
              <a:t>Throughout the SPCR initiative we'll highlight a selection of levers SEAs can use to assist LEAs in sustaining effective interventions.</a:t>
            </a:r>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13</a:t>
            </a:fld>
            <a:endParaRPr lang="en-US"/>
          </a:p>
        </p:txBody>
      </p:sp>
    </p:spTree>
    <p:extLst>
      <p:ext uri="{BB962C8B-B14F-4D97-AF65-F5344CB8AC3E}">
        <p14:creationId xmlns:p14="http://schemas.microsoft.com/office/powerpoint/2010/main" val="295283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cs typeface="Calibri"/>
            </a:endParaRPr>
          </a:p>
          <a:p>
            <a:pPr marL="171450" indent="-171450">
              <a:buFont typeface="Arial"/>
              <a:buChar char="•"/>
            </a:pPr>
            <a:r>
              <a:rPr lang="en-US" strike="sngStrike">
                <a:cs typeface="Calibri"/>
              </a:rPr>
              <a:t>Throughout the SPCR initiative we will highlight levers SEAs can use to assist LEAs in sustaining effective interventions.</a:t>
            </a:r>
            <a:r>
              <a:rPr lang="en-US">
                <a:cs typeface="Calibri"/>
              </a:rPr>
              <a:t> </a:t>
            </a:r>
          </a:p>
          <a:p>
            <a:pPr marL="171450" indent="-171450">
              <a:buFont typeface="Arial"/>
              <a:buChar char="•"/>
            </a:pPr>
            <a:r>
              <a:rPr lang="en-US">
                <a:cs typeface="Calibri"/>
              </a:rPr>
              <a:t>You'll be able to recognize the levers by the icons you see on the screen. Today we'll be focusing on how SEAs can use their existing grant, policy, monitoring, technical assistance, and partnership efforts to help LEAs determine the impact of prior investments.  </a:t>
            </a:r>
            <a:endParaRPr lang="en-US"/>
          </a:p>
          <a:p>
            <a:pPr marL="171450" indent="-171450">
              <a:buFont typeface="Arial"/>
              <a:buChar char="•"/>
            </a:pPr>
            <a:endParaRPr lang="en-US">
              <a:cs typeface="Calibri"/>
            </a:endParaRPr>
          </a:p>
          <a:p>
            <a:pPr marL="171450" indent="-171450">
              <a:buFont typeface="Arial"/>
              <a:buChar char="•"/>
            </a:pPr>
            <a:r>
              <a:rPr lang="en-US">
                <a:cs typeface="Calibri"/>
              </a:rPr>
              <a:t>A few illustrative examples. </a:t>
            </a:r>
          </a:p>
          <a:p>
            <a:pPr lvl="1" indent="-171450">
              <a:buFont typeface="Arial"/>
              <a:buChar char="•"/>
            </a:pPr>
            <a:r>
              <a:rPr lang="en-US">
                <a:cs typeface="Calibri"/>
              </a:rPr>
              <a:t>An SEA uses their grant authority when structuring LEA consolidated applications.</a:t>
            </a:r>
          </a:p>
          <a:p>
            <a:pPr lvl="1" indent="-171450">
              <a:buFont typeface="Arial"/>
              <a:buChar char="•"/>
            </a:pPr>
            <a:r>
              <a:rPr lang="en-US">
                <a:cs typeface="Calibri"/>
              </a:rPr>
              <a:t>Their monitoring authority when requesting and analyzing data from LEAs.</a:t>
            </a:r>
          </a:p>
          <a:p>
            <a:pPr lvl="1" indent="-171450">
              <a:buFont typeface="Arial"/>
              <a:buChar char="•"/>
            </a:pPr>
            <a:r>
              <a:rPr lang="en-US">
                <a:cs typeface="Calibri"/>
              </a:rPr>
              <a:t>Policy when setting rules for the selection of evidence-based interventions. </a:t>
            </a:r>
          </a:p>
          <a:p>
            <a:pPr lvl="1" indent="-171450">
              <a:buFont typeface="Arial"/>
              <a:buChar char="•"/>
            </a:pPr>
            <a:r>
              <a:rPr lang="en-US">
                <a:cs typeface="Calibri"/>
              </a:rPr>
              <a:t>Technical assistance when designing and delivering professional development for LEAs.</a:t>
            </a:r>
          </a:p>
          <a:p>
            <a:pPr lvl="1" indent="-171450">
              <a:buFont typeface="Arial"/>
              <a:buChar char="•"/>
            </a:pPr>
            <a:r>
              <a:rPr lang="en-US">
                <a:cs typeface="Calibri"/>
              </a:rPr>
              <a:t>And partnership when collaborating with internal offices or outside vendors. </a:t>
            </a:r>
          </a:p>
          <a:p>
            <a:pPr marL="171450" indent="-171450">
              <a:buFont typeface="Arial"/>
              <a:buChar char="•"/>
            </a:pPr>
            <a:endParaRPr lang="en-US">
              <a:cs typeface="Calibri"/>
            </a:endParaRPr>
          </a:p>
          <a:p>
            <a:endParaRPr lang="en-US">
              <a:cs typeface="Calibri"/>
            </a:endParaRPr>
          </a:p>
          <a:p>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56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Jack</a:t>
            </a:r>
          </a:p>
          <a:p>
            <a:endParaRPr lang="en-US" dirty="0">
              <a:cs typeface="Calibri"/>
            </a:endParaRPr>
          </a:p>
          <a:p>
            <a:pPr marL="171450" indent="-171450">
              <a:buFont typeface="Arial"/>
              <a:buChar char="•"/>
            </a:pPr>
            <a:r>
              <a:rPr lang="en-US" dirty="0">
                <a:cs typeface="Calibri"/>
              </a:rPr>
              <a:t>To start, however, we want to hear the lever that </a:t>
            </a:r>
            <a:r>
              <a:rPr lang="en-US" b="1" dirty="0">
                <a:cs typeface="Calibri"/>
              </a:rPr>
              <a:t>you</a:t>
            </a:r>
            <a:r>
              <a:rPr lang="en-US" dirty="0">
                <a:cs typeface="Calibri"/>
              </a:rPr>
              <a:t>, in your role,</a:t>
            </a:r>
            <a:r>
              <a:rPr lang="en-US" b="1" dirty="0">
                <a:cs typeface="Calibri"/>
              </a:rPr>
              <a:t> </a:t>
            </a:r>
            <a:r>
              <a:rPr lang="en-US" dirty="0">
                <a:cs typeface="Calibri"/>
              </a:rPr>
              <a:t>utilize most when supporting LEAs.  </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15</a:t>
            </a:fld>
            <a:endParaRPr lang="en-US"/>
          </a:p>
        </p:txBody>
      </p:sp>
    </p:spTree>
    <p:extLst>
      <p:ext uri="{BB962C8B-B14F-4D97-AF65-F5344CB8AC3E}">
        <p14:creationId xmlns:p14="http://schemas.microsoft.com/office/powerpoint/2010/main" val="282923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endParaRPr lang="en-US">
              <a:ea typeface="Calibri" panose="020F0502020204030204"/>
              <a:cs typeface="Calibri"/>
            </a:endParaRPr>
          </a:p>
          <a:p>
            <a:endParaRPr lang="en-US">
              <a:ea typeface="Calibri" panose="020F0502020204030204"/>
              <a:cs typeface="Calibri"/>
            </a:endParaRPr>
          </a:p>
          <a:p>
            <a:pPr marL="171450" indent="-171450">
              <a:buFont typeface="Arial,Sans-Serif"/>
              <a:buChar char="•"/>
            </a:pPr>
            <a:r>
              <a:rPr lang="en-US"/>
              <a:t>Based on what you know now, which investments made by your LEAs are needing to be sustained to promote continued acceleration of student learning? </a:t>
            </a:r>
            <a:endParaRPr lang="en-US">
              <a:cs typeface="Calibri"/>
            </a:endParaRPr>
          </a:p>
          <a:p>
            <a:pPr marL="171450" indent="-171450">
              <a:buFont typeface="Arial,Sans-Serif"/>
              <a:buChar char="•"/>
            </a:pPr>
            <a:r>
              <a:rPr lang="en-US">
                <a:cs typeface="Calibri"/>
              </a:rPr>
              <a:t>ARP, ESSER, or in the case of our unitary systems – Education Stability Funds</a:t>
            </a:r>
            <a:endParaRPr lang="en-US"/>
          </a:p>
          <a:p>
            <a:pPr marL="171450" indent="-171450">
              <a:buFont typeface="Arial,Sans-Serif"/>
              <a:buChar char="•"/>
            </a:pPr>
            <a:endParaRPr lang="en-US">
              <a:ea typeface="Calibri" panose="020F0502020204030204"/>
              <a:cs typeface="Calibri"/>
            </a:endParaRPr>
          </a:p>
          <a:p>
            <a:pPr marL="171450" indent="-171450">
              <a:buFont typeface="Arial,Sans-Serif"/>
              <a:buChar char="•"/>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16</a:t>
            </a:fld>
            <a:endParaRPr lang="en-US"/>
          </a:p>
        </p:txBody>
      </p:sp>
    </p:spTree>
    <p:extLst>
      <p:ext uri="{BB962C8B-B14F-4D97-AF65-F5344CB8AC3E}">
        <p14:creationId xmlns:p14="http://schemas.microsoft.com/office/powerpoint/2010/main" val="1620836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cs typeface="Calibri"/>
            </a:endParaRPr>
          </a:p>
          <a:p>
            <a:pPr marL="171450" indent="-171450">
              <a:buFont typeface="Arial"/>
              <a:buChar char="•"/>
            </a:pPr>
            <a:r>
              <a:rPr lang="en-US">
                <a:cs typeface="Calibri"/>
              </a:rPr>
              <a:t>Finally, we'd be interested to know what evidence you are using to determine which investments need to be continued? </a:t>
            </a:r>
          </a:p>
          <a:p>
            <a:pPr marL="171450" indent="-171450">
              <a:buFont typeface="Arial"/>
              <a:buChar char="•"/>
            </a:pPr>
            <a:r>
              <a:rPr lang="en-US">
                <a:cs typeface="Calibri"/>
              </a:rPr>
              <a:t>Select multiple </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17</a:t>
            </a:fld>
            <a:endParaRPr lang="en-US"/>
          </a:p>
        </p:txBody>
      </p:sp>
    </p:spTree>
    <p:extLst>
      <p:ext uri="{BB962C8B-B14F-4D97-AF65-F5344CB8AC3E}">
        <p14:creationId xmlns:p14="http://schemas.microsoft.com/office/powerpoint/2010/main" val="142583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endParaRPr lang="en-US">
              <a:ea typeface="Calibri"/>
              <a:cs typeface="Calibri"/>
            </a:endParaRPr>
          </a:p>
          <a:p>
            <a:r>
              <a:rPr lang="en-US" dirty="0"/>
              <a:t>So how can state education agencies support local educational agencies s to determine the impact of their investments?</a:t>
            </a:r>
            <a:endParaRPr lang="en-US" dirty="0">
              <a:cs typeface="Calibri"/>
            </a:endParaRPr>
          </a:p>
          <a:p>
            <a:r>
              <a:rPr lang="en-US" dirty="0"/>
              <a:t> </a:t>
            </a:r>
            <a:endParaRPr lang="en-US" dirty="0">
              <a:cs typeface="Calibri"/>
            </a:endParaRPr>
          </a:p>
          <a:p>
            <a:r>
              <a:rPr lang="en-US" dirty="0"/>
              <a:t>Or if you are in a member of a unitary system … How can you determine the impact of your schools’ investments? </a:t>
            </a:r>
            <a:endParaRPr lang="en-US" dirty="0">
              <a:cs typeface="Calibri"/>
            </a:endParaRPr>
          </a:p>
          <a:p>
            <a:r>
              <a:rPr lang="en-US" dirty="0"/>
              <a:t> </a:t>
            </a:r>
            <a:endParaRPr lang="en-US" dirty="0">
              <a:cs typeface="Calibri"/>
            </a:endParaRPr>
          </a:p>
          <a:p>
            <a:r>
              <a:rPr lang="en-US" dirty="0"/>
              <a:t>Let’s learn from the current efforts of others.  While the monitoring lever may seem the obvious choice, we will argue many levers can be integrated to strengthen your approach.  </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18</a:t>
            </a:fld>
            <a:endParaRPr lang="en-US"/>
          </a:p>
        </p:txBody>
      </p:sp>
    </p:spTree>
    <p:extLst>
      <p:ext uri="{BB962C8B-B14F-4D97-AF65-F5344CB8AC3E}">
        <p14:creationId xmlns:p14="http://schemas.microsoft.com/office/powerpoint/2010/main" val="1311673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r>
              <a:rPr lang="en-US" dirty="0"/>
              <a:t>Looking across the national landscape … we see state education agencies taking varied approach.  It’s essential to move beyond monitoring the pace of spending and so we offer this formula to determine outcomes.  In addition to monitoring spending, consider student outcomes, the specific investments made in the intervention so that – if the intervention is effective - we can communicate, scale and make informed sustainability decisions.  </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2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cs typeface="Calibri"/>
            </a:endParaRPr>
          </a:p>
          <a:p>
            <a:pPr marL="171450" indent="-171450">
              <a:buFont typeface="Arial"/>
              <a:buChar char="•"/>
            </a:pPr>
            <a:r>
              <a:rPr lang="en-US">
                <a:cs typeface="Calibri"/>
              </a:rPr>
              <a:t>SEAs can help LEAs track the pace of their ESSER spending through their monitoring authority, for instance . . .  </a:t>
            </a:r>
          </a:p>
          <a:p>
            <a:pPr marL="628650" lvl="1" indent="-171450">
              <a:buFont typeface="Arial"/>
              <a:buChar char="•"/>
            </a:pPr>
            <a:r>
              <a:rPr lang="en-US">
                <a:cs typeface="Calibri"/>
              </a:rPr>
              <a:t>Publishing a public dashboard on their website – we'll see an example on the next slide</a:t>
            </a:r>
          </a:p>
          <a:p>
            <a:pPr marL="628650" lvl="1" indent="-171450">
              <a:buFont typeface="Arial"/>
              <a:buChar char="•"/>
            </a:pPr>
            <a:r>
              <a:rPr lang="en-US">
                <a:cs typeface="Calibri"/>
              </a:rPr>
              <a:t>Sending regular reports to LEAs tracking drawdown of funds </a:t>
            </a:r>
            <a:r>
              <a:rPr lang="en-US" strike="sngStrike">
                <a:cs typeface="Calibri"/>
              </a:rPr>
              <a:t>and communicating key messages, for instance, providing guidance around sustainability for districts that have spent most of their recovery funds </a:t>
            </a:r>
          </a:p>
          <a:p>
            <a:pPr marL="628650" lvl="1" indent="-171450">
              <a:buFont typeface="Arial"/>
              <a:buChar char="•"/>
            </a:pPr>
            <a:r>
              <a:rPr lang="en-US">
                <a:cs typeface="Calibri"/>
              </a:rPr>
              <a:t>Collecting data from LEAs – for instance, </a:t>
            </a:r>
            <a:r>
              <a:rPr lang="en-US" strike="sngStrike">
                <a:cs typeface="Calibri"/>
              </a:rPr>
              <a:t>the spending on certain interventions</a:t>
            </a:r>
            <a:r>
              <a:rPr lang="en-US">
                <a:cs typeface="Calibri"/>
              </a:rPr>
              <a:t> - to support the submission of the SEA's ESSER Annual Performance Report</a:t>
            </a: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20</a:t>
            </a:fld>
            <a:endParaRPr lang="en-US"/>
          </a:p>
        </p:txBody>
      </p:sp>
    </p:spTree>
    <p:extLst>
      <p:ext uri="{BB962C8B-B14F-4D97-AF65-F5344CB8AC3E}">
        <p14:creationId xmlns:p14="http://schemas.microsoft.com/office/powerpoint/2010/main" val="216848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Adam</a:t>
            </a:r>
          </a:p>
        </p:txBody>
      </p:sp>
      <p:sp>
        <p:nvSpPr>
          <p:cNvPr id="4" name="Slide Number Placeholder 3"/>
          <p:cNvSpPr>
            <a:spLocks noGrp="1"/>
          </p:cNvSpPr>
          <p:nvPr>
            <p:ph type="sldNum" sz="quarter" idx="5"/>
          </p:nvPr>
        </p:nvSpPr>
        <p:spPr/>
        <p:txBody>
          <a:bodyPr/>
          <a:lstStyle/>
          <a:p>
            <a:fld id="{5ED5B1B5-FE79-194A-B044-878094A079E9}" type="slidenum">
              <a:rPr lang="en-US" smtClean="0"/>
              <a:t>3</a:t>
            </a:fld>
            <a:endParaRPr lang="en-US"/>
          </a:p>
        </p:txBody>
      </p:sp>
    </p:spTree>
    <p:extLst>
      <p:ext uri="{BB962C8B-B14F-4D97-AF65-F5344CB8AC3E}">
        <p14:creationId xmlns:p14="http://schemas.microsoft.com/office/powerpoint/2010/main" val="1979543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Jack</a:t>
            </a:r>
          </a:p>
          <a:p>
            <a:endParaRPr lang="en-US" dirty="0">
              <a:cs typeface="Calibri"/>
            </a:endParaRPr>
          </a:p>
          <a:p>
            <a:pPr marL="171450" indent="-171450">
              <a:buFont typeface="Arial"/>
              <a:buChar char="•"/>
            </a:pPr>
            <a:r>
              <a:rPr lang="en-US" dirty="0">
                <a:cs typeface="Calibri"/>
                <a:hlinkClick r:id="rId3"/>
              </a:rPr>
              <a:t>Here</a:t>
            </a:r>
            <a:r>
              <a:rPr lang="en-US" dirty="0">
                <a:cs typeface="Calibri"/>
              </a:rPr>
              <a:t> is an example of an ESSER spending dashboard. </a:t>
            </a:r>
          </a:p>
          <a:p>
            <a:pPr marL="171450" indent="-171450">
              <a:buFont typeface="Arial"/>
              <a:buChar char="•"/>
            </a:pPr>
            <a:r>
              <a:rPr lang="en-US" dirty="0">
                <a:cs typeface="Calibri"/>
              </a:rPr>
              <a:t>You'll notice Washington state tracks LEA funds claimed and remaining . . . and breaks out the ARP local 20% set-aside for learning acceleration. </a:t>
            </a:r>
            <a:endParaRPr lang="en-US" dirty="0"/>
          </a:p>
          <a:p>
            <a:pPr marL="171450" indent="-171450">
              <a:buFont typeface="Arial"/>
              <a:buChar char="•"/>
            </a:pPr>
            <a:r>
              <a:rPr lang="en-US" dirty="0">
                <a:cs typeface="Calibri"/>
              </a:rPr>
              <a:t>This is the statewide dashboard but each district has a page showing similar information.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21</a:t>
            </a:fld>
            <a:endParaRPr lang="en-US"/>
          </a:p>
        </p:txBody>
      </p:sp>
    </p:spTree>
    <p:extLst>
      <p:ext uri="{BB962C8B-B14F-4D97-AF65-F5344CB8AC3E}">
        <p14:creationId xmlns:p14="http://schemas.microsoft.com/office/powerpoint/2010/main" val="292365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cs typeface="Calibri"/>
            </a:endParaRPr>
          </a:p>
          <a:p>
            <a:pPr marL="171450" indent="-171450">
              <a:buFont typeface="Arial"/>
              <a:buChar char="•"/>
            </a:pPr>
            <a:r>
              <a:rPr lang="en-US">
                <a:cs typeface="Calibri"/>
              </a:rPr>
              <a:t>The second part of our formula is tracking student outcomes. SEAs might use their monitoring authority to, for instance: </a:t>
            </a:r>
          </a:p>
          <a:p>
            <a:pPr marL="628650" lvl="1" indent="-171450">
              <a:buFont typeface="Arial"/>
              <a:buChar char="•"/>
            </a:pPr>
            <a:r>
              <a:rPr lang="en-US">
                <a:cs typeface="Calibri"/>
              </a:rPr>
              <a:t>Look at disaggregated LEA outcomes over time, particularly to identify groups of students that are in need of learning acceleration  </a:t>
            </a:r>
          </a:p>
          <a:p>
            <a:pPr marL="628650" lvl="1" indent="-171450">
              <a:buFont typeface="Arial"/>
              <a:buChar char="•"/>
            </a:pPr>
            <a:r>
              <a:rPr lang="en-US">
                <a:cs typeface="Calibri"/>
              </a:rPr>
              <a:t>Prepare data reports, for instance, to identify districts that have shown the most/least improvement . . . </a:t>
            </a:r>
            <a:r>
              <a:rPr lang="en-US" strike="sngStrike">
                <a:cs typeface="Calibri"/>
              </a:rPr>
              <a:t>and inform the design of differentiated technical assistance </a:t>
            </a:r>
          </a:p>
          <a:p>
            <a:pPr marL="628650" lvl="1" indent="-171450">
              <a:buFont typeface="Arial"/>
              <a:buChar char="•"/>
            </a:pPr>
            <a:r>
              <a:rPr lang="en-US">
                <a:cs typeface="Calibri"/>
              </a:rPr>
              <a:t>And finally, SEAs can use data they collect from districts to track students eligible for interventions that are not receiving support </a:t>
            </a: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22</a:t>
            </a:fld>
            <a:endParaRPr lang="en-US"/>
          </a:p>
        </p:txBody>
      </p:sp>
    </p:spTree>
    <p:extLst>
      <p:ext uri="{BB962C8B-B14F-4D97-AF65-F5344CB8AC3E}">
        <p14:creationId xmlns:p14="http://schemas.microsoft.com/office/powerpoint/2010/main" val="254080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cs typeface="Calibri"/>
            </a:endParaRPr>
          </a:p>
          <a:p>
            <a:pPr marL="171450" indent="-171450">
              <a:buFont typeface="Arial"/>
              <a:buChar char="•"/>
            </a:pPr>
            <a:r>
              <a:rPr lang="en-US">
                <a:cs typeface="Calibri"/>
              </a:rPr>
              <a:t>Here is a dashboard from the Ohio Department of Education that shows trends in enrollment, proficiency, chronic absenteeism, graduation, and K-3 diagnostics. </a:t>
            </a:r>
          </a:p>
          <a:p>
            <a:pPr marL="171450" indent="-171450">
              <a:buFont typeface="Arial"/>
              <a:buChar char="•"/>
            </a:pPr>
            <a:r>
              <a:rPr lang="en-US">
                <a:cs typeface="Calibri"/>
              </a:rPr>
              <a:t>Each district has its own profile tracking these trends.  </a:t>
            </a:r>
            <a:endParaRPr lang="en-US"/>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23</a:t>
            </a:fld>
            <a:endParaRPr lang="en-US"/>
          </a:p>
        </p:txBody>
      </p:sp>
    </p:spTree>
    <p:extLst>
      <p:ext uri="{BB962C8B-B14F-4D97-AF65-F5344CB8AC3E}">
        <p14:creationId xmlns:p14="http://schemas.microsoft.com/office/powerpoint/2010/main" val="64691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cs typeface="Calibri"/>
            </a:endParaRPr>
          </a:p>
          <a:p>
            <a:pPr marL="171450" indent="-171450">
              <a:buFont typeface="Arial"/>
              <a:buChar char="•"/>
            </a:pPr>
            <a:r>
              <a:rPr lang="en-US">
                <a:cs typeface="Calibri"/>
              </a:rPr>
              <a:t>SEAs are also using visualizations to track both spending and outcomes. This is an internal tool that our partner </a:t>
            </a:r>
            <a:r>
              <a:rPr lang="en-US" err="1">
                <a:cs typeface="Calibri"/>
              </a:rPr>
              <a:t>Edunomics</a:t>
            </a:r>
            <a:r>
              <a:rPr lang="en-US">
                <a:cs typeface="Calibri"/>
              </a:rPr>
              <a:t> Lab created for New York showing %ARP spent vs proficiency+ in ELA and Math for tested grades. </a:t>
            </a:r>
          </a:p>
          <a:p>
            <a:pPr marL="171450" indent="-171450">
              <a:buFont typeface="Arial"/>
              <a:buChar char="•"/>
            </a:pPr>
            <a:endParaRPr lang="en-US">
              <a:cs typeface="Calibri"/>
            </a:endParaRPr>
          </a:p>
          <a:p>
            <a:pPr marL="171450" indent="-171450">
              <a:buFont typeface="Arial"/>
              <a:buChar char="•"/>
            </a:pPr>
            <a:r>
              <a:rPr lang="en-US">
                <a:cs typeface="Calibri"/>
              </a:rPr>
              <a:t>&lt;CLICK&gt; The size and color of the circle you see here indicates this district serves a comparatively large number of students and over 75% are economically disadvantaged. Based on its placement on the graph, we can see that it has spent slightly less than 20% of its ESSER funds and that student proficiency for tested grades in ELA and math is slightly greater than 20%</a:t>
            </a:r>
          </a:p>
          <a:p>
            <a:pPr marL="171450" indent="-171450">
              <a:buFont typeface="Arial"/>
              <a:buChar char="•"/>
            </a:pPr>
            <a:endParaRPr lang="en-US">
              <a:cs typeface="Calibri"/>
            </a:endParaRPr>
          </a:p>
          <a:p>
            <a:pPr marL="171450" indent="-171450">
              <a:buFont typeface="Arial"/>
              <a:buChar char="•"/>
            </a:pPr>
            <a:r>
              <a:rPr lang="en-US">
                <a:cs typeface="Calibri"/>
              </a:rPr>
              <a:t>&lt;CLICK&gt; In comparison, this other district is smaller and has fewer economically disadvantage students. Based on its placement, this district has spent approximately 45% of their ESSER funds and students are scoring about 85% proficient+ in combined ELA and math. </a:t>
            </a:r>
            <a:endParaRPr lang="en-US"/>
          </a:p>
        </p:txBody>
      </p:sp>
      <p:sp>
        <p:nvSpPr>
          <p:cNvPr id="4" name="Slide Number Placeholder 3"/>
          <p:cNvSpPr>
            <a:spLocks noGrp="1"/>
          </p:cNvSpPr>
          <p:nvPr>
            <p:ph type="sldNum" sz="quarter" idx="5"/>
          </p:nvPr>
        </p:nvSpPr>
        <p:spPr/>
        <p:txBody>
          <a:bodyPr/>
          <a:lstStyle/>
          <a:p>
            <a:fld id="{5ED5B1B5-FE79-194A-B044-878094A079E9}" type="slidenum">
              <a:rPr lang="en-US" smtClean="0"/>
              <a:t>24</a:t>
            </a:fld>
            <a:endParaRPr lang="en-US"/>
          </a:p>
        </p:txBody>
      </p:sp>
    </p:spTree>
    <p:extLst>
      <p:ext uri="{BB962C8B-B14F-4D97-AF65-F5344CB8AC3E}">
        <p14:creationId xmlns:p14="http://schemas.microsoft.com/office/powerpoint/2010/main" val="3637311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Barb </a:t>
            </a:r>
          </a:p>
          <a:p>
            <a:endParaRPr lang="en-US" dirty="0">
              <a:ea typeface="Calibri"/>
              <a:cs typeface="Calibri"/>
            </a:endParaRPr>
          </a:p>
          <a:p>
            <a:r>
              <a:rPr lang="en-US"/>
              <a:t>As we get curious about particular schools or school systems, the next step to determine impact is to use the levers of monitoring and technical assistance to understand and evaluate impact.</a:t>
            </a:r>
          </a:p>
          <a:p>
            <a:r>
              <a:rPr lang="en-US" dirty="0"/>
              <a:t> </a:t>
            </a:r>
            <a:endParaRPr lang="en-US" dirty="0">
              <a:cs typeface="Calibri"/>
            </a:endParaRPr>
          </a:p>
          <a:p>
            <a:r>
              <a:rPr lang="en-US"/>
              <a:t>Whether it is you, a member of another department on your team, or an empowered partner, we need to deeply understand the intent, document the logic model, and assess the implementation of specific interventions.  We all know that context matters, so understanding how High Dosage Tutoring is working – not just in one, but several different contexts - will help to inform decisions.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25</a:t>
            </a:fld>
            <a:endParaRPr lang="en-US"/>
          </a:p>
        </p:txBody>
      </p:sp>
    </p:spTree>
    <p:extLst>
      <p:ext uri="{BB962C8B-B14F-4D97-AF65-F5344CB8AC3E}">
        <p14:creationId xmlns:p14="http://schemas.microsoft.com/office/powerpoint/2010/main" val="4269345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endParaRPr lang="en-US" dirty="0"/>
          </a:p>
          <a:p>
            <a:endParaRPr lang="en-US" dirty="0"/>
          </a:p>
          <a:p>
            <a:r>
              <a:rPr lang="en-US" dirty="0"/>
              <a:t>The Puerto Rico Department of Education is using a logic model tool to clarify the implementation and monitoring components for their </a:t>
            </a:r>
            <a:r>
              <a:rPr lang="en-US" dirty="0" err="1"/>
              <a:t>Programa</a:t>
            </a:r>
            <a:r>
              <a:rPr lang="en-US" dirty="0"/>
              <a:t> RAE or their extended day program.  There is increasing clarity about what are inputs, activities, and outputs and how these efforts lead to outcomes.  </a:t>
            </a:r>
            <a:endParaRPr lang="en-US"/>
          </a:p>
          <a:p>
            <a:r>
              <a:rPr lang="en-US" dirty="0"/>
              <a:t> </a:t>
            </a:r>
            <a:endParaRPr lang="en-US" dirty="0">
              <a:cs typeface="Calibri"/>
            </a:endParaRPr>
          </a:p>
          <a:p>
            <a:r>
              <a:rPr lang="en-US" dirty="0"/>
              <a:t>On the right hand side, you will notice that there are 3 columns of outcomes – short-term, mid-term, and long-term.  While many of the interventions being used by our schools are anticipated to have a long term effect, we need to focus on documenting the short and mid-term outcomes now.  These are the leading indicators of impact. </a:t>
            </a:r>
            <a:endParaRPr lang="en-US" dirty="0">
              <a:cs typeface="Calibri"/>
            </a:endParaRPr>
          </a:p>
          <a:p>
            <a:r>
              <a:rPr lang="en-US" dirty="0"/>
              <a:t> </a:t>
            </a:r>
            <a:endParaRPr lang="en-US" dirty="0">
              <a:cs typeface="Calibri"/>
            </a:endParaRPr>
          </a:p>
          <a:p>
            <a:pPr>
              <a:defRPr/>
            </a:pPr>
            <a:r>
              <a:rPr lang="en-US" dirty="0"/>
              <a:t>While you might use this type of tool with a school or agency you support, you can also use it for your own programs and initiatives.  California is asking its own internal grant programs to document their theories of action .  </a:t>
            </a:r>
            <a:r>
              <a:rPr lang="en-US" dirty="0">
                <a:effectLst/>
              </a:rPr>
              <a:t>They have worked with the National Center, </a:t>
            </a:r>
            <a:r>
              <a:rPr lang="en-US" dirty="0"/>
              <a:t>Regional Comprehensive Center 15, </a:t>
            </a:r>
            <a:r>
              <a:rPr lang="en-US" dirty="0">
                <a:effectLst/>
              </a:rPr>
              <a:t>and REL West to support their </a:t>
            </a:r>
            <a:r>
              <a:rPr lang="en-US" b="1" u="sng" dirty="0">
                <a:effectLst/>
              </a:rPr>
              <a:t>internal</a:t>
            </a:r>
            <a:r>
              <a:rPr lang="en-US" dirty="0">
                <a:effectLst/>
              </a:rPr>
              <a:t> capacity to understand and communicate </a:t>
            </a:r>
            <a:r>
              <a:rPr lang="en-US" dirty="0"/>
              <a:t>the </a:t>
            </a:r>
            <a:r>
              <a:rPr lang="en-US" dirty="0">
                <a:effectLst/>
              </a:rPr>
              <a:t>impact of their grants.</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26</a:t>
            </a:fld>
            <a:endParaRPr lang="en-US"/>
          </a:p>
        </p:txBody>
      </p:sp>
    </p:spTree>
    <p:extLst>
      <p:ext uri="{BB962C8B-B14F-4D97-AF65-F5344CB8AC3E}">
        <p14:creationId xmlns:p14="http://schemas.microsoft.com/office/powerpoint/2010/main" val="1679488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endParaRPr lang="en-US">
              <a:ea typeface="Calibri"/>
              <a:cs typeface="Calibri"/>
            </a:endParaRPr>
          </a:p>
          <a:p>
            <a:r>
              <a:rPr lang="en-US"/>
              <a:t>Once we fully understand the implementation of the intervention and its impact, we can make important decisions to communicate, scale, and sustain efforts.  </a:t>
            </a:r>
          </a:p>
          <a:p>
            <a:r>
              <a:rPr lang="en-US" dirty="0"/>
              <a:t> </a:t>
            </a:r>
            <a:endParaRPr lang="en-US" dirty="0">
              <a:cs typeface="Calibri"/>
            </a:endParaRPr>
          </a:p>
          <a:p>
            <a:r>
              <a:rPr lang="en-US"/>
              <a:t>State teams can spotlight school-based efforts.  You can also identify a "north star" to set or hold a direction for state-wide efforts, at times inserting it explicitly into policy, and/or creating targeted technical assistance and grant opportunities to scale.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27</a:t>
            </a:fld>
            <a:endParaRPr lang="en-US"/>
          </a:p>
        </p:txBody>
      </p:sp>
    </p:spTree>
    <p:extLst>
      <p:ext uri="{BB962C8B-B14F-4D97-AF65-F5344CB8AC3E}">
        <p14:creationId xmlns:p14="http://schemas.microsoft.com/office/powerpoint/2010/main" val="219017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Barb</a:t>
            </a:r>
          </a:p>
          <a:p>
            <a:endParaRPr lang="en-US" dirty="0">
              <a:ea typeface="Calibri"/>
              <a:cs typeface="Calibri"/>
            </a:endParaRPr>
          </a:p>
          <a:p>
            <a:r>
              <a:rPr lang="en-US" dirty="0"/>
              <a:t>Other states are also considering policy implications based on having determined impact.  We see Texas adding days to the school year and advocating for high quality out of school time programming.  Oregon is identifying specific students who need additional assistance.  Minnesota's current efforts include Grow your own programs to support workforce development</a:t>
            </a:r>
            <a:r>
              <a:rPr lang="en-US"/>
              <a:t>. </a:t>
            </a:r>
            <a:endParaRPr lang="en-US" dirty="0">
              <a:ea typeface="Calibri"/>
              <a:cs typeface="Calibri"/>
            </a:endParaRPr>
          </a:p>
          <a:p>
            <a:endParaRPr lang="en-US" dirty="0">
              <a:ea typeface="Calibri"/>
              <a:cs typeface="Calibri"/>
            </a:endParaRPr>
          </a:p>
          <a:p>
            <a:r>
              <a:rPr lang="en-US" dirty="0">
                <a:ea typeface="Calibri"/>
                <a:cs typeface="Calibri"/>
              </a:rPr>
              <a:t>[Note:  TXPOST – </a:t>
            </a:r>
            <a:r>
              <a:rPr lang="en-US" dirty="0">
                <a:ea typeface="Calibri"/>
                <a:cs typeface="Calibri"/>
                <a:hlinkClick r:id="rId3"/>
              </a:rPr>
              <a:t>Legislative agenda link</a:t>
            </a:r>
            <a:r>
              <a:rPr lang="en-US" dirty="0">
                <a:ea typeface="Calibri"/>
                <a:cs typeface="Calibri"/>
              </a:rPr>
              <a:t>]</a:t>
            </a:r>
          </a:p>
        </p:txBody>
      </p:sp>
      <p:sp>
        <p:nvSpPr>
          <p:cNvPr id="4" name="Slide Number Placeholder 3"/>
          <p:cNvSpPr>
            <a:spLocks noGrp="1"/>
          </p:cNvSpPr>
          <p:nvPr>
            <p:ph type="sldNum" sz="quarter" idx="5"/>
          </p:nvPr>
        </p:nvSpPr>
        <p:spPr/>
        <p:txBody>
          <a:bodyPr/>
          <a:lstStyle/>
          <a:p>
            <a:fld id="{5ED5B1B5-FE79-194A-B044-878094A079E9}" type="slidenum">
              <a:rPr lang="en-US" smtClean="0"/>
              <a:t>28</a:t>
            </a:fld>
            <a:endParaRPr lang="en-US"/>
          </a:p>
        </p:txBody>
      </p:sp>
    </p:spTree>
    <p:extLst>
      <p:ext uri="{BB962C8B-B14F-4D97-AF65-F5344CB8AC3E}">
        <p14:creationId xmlns:p14="http://schemas.microsoft.com/office/powerpoint/2010/main" val="452342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 </a:t>
            </a:r>
            <a:endParaRPr lang="en-US"/>
          </a:p>
          <a:p>
            <a:endParaRPr lang="en-US">
              <a:cs typeface="Calibri"/>
            </a:endParaRPr>
          </a:p>
          <a:p>
            <a:pPr marL="171450" indent="-171450">
              <a:buFont typeface="Arial"/>
              <a:buChar char="•"/>
            </a:pPr>
            <a:r>
              <a:rPr lang="en-US">
                <a:cs typeface="Calibri"/>
              </a:rPr>
              <a:t>In this section we're excited to spotlight two LEAs – Lubbock ISD in TX and Metro Nashville Public Schools in TN – and their experience tracking the outcomes of their investments. </a:t>
            </a:r>
          </a:p>
          <a:p>
            <a:endParaRPr lang="en-US">
              <a:cs typeface="Calibri"/>
            </a:endParaRPr>
          </a:p>
          <a:p>
            <a:pPr marL="171450" indent="-171450">
              <a:buFont typeface="Arial"/>
              <a:buChar char="•"/>
            </a:pPr>
            <a:r>
              <a:rPr lang="en-US">
                <a:cs typeface="Calibri"/>
              </a:rPr>
              <a:t>Ventura, from our partner ERS, will facilitate the discussion. </a:t>
            </a:r>
          </a:p>
        </p:txBody>
      </p:sp>
      <p:sp>
        <p:nvSpPr>
          <p:cNvPr id="4" name="Slide Number Placeholder 3"/>
          <p:cNvSpPr>
            <a:spLocks noGrp="1"/>
          </p:cNvSpPr>
          <p:nvPr>
            <p:ph type="sldNum" sz="quarter" idx="5"/>
          </p:nvPr>
        </p:nvSpPr>
        <p:spPr/>
        <p:txBody>
          <a:bodyPr/>
          <a:lstStyle/>
          <a:p>
            <a:fld id="{5ED5B1B5-FE79-194A-B044-878094A079E9}" type="slidenum">
              <a:rPr lang="en-US" smtClean="0"/>
              <a:t>29</a:t>
            </a:fld>
            <a:endParaRPr lang="en-US"/>
          </a:p>
        </p:txBody>
      </p:sp>
    </p:spTree>
    <p:extLst>
      <p:ext uri="{BB962C8B-B14F-4D97-AF65-F5344CB8AC3E}">
        <p14:creationId xmlns:p14="http://schemas.microsoft.com/office/powerpoint/2010/main" val="1369110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ERS to lead panel discussion.  Key prompts: What is an example</a:t>
            </a:r>
            <a:r>
              <a:rPr lang="en-US"/>
              <a:t> of an intervention that has accelerated learning?  How did you determine impact? How could your SEA best support your work?</a:t>
            </a:r>
          </a:p>
          <a:p>
            <a:endParaRPr lang="en-US">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30</a:t>
            </a:fld>
            <a:endParaRPr lang="en-US"/>
          </a:p>
        </p:txBody>
      </p:sp>
    </p:spTree>
    <p:extLst>
      <p:ext uri="{BB962C8B-B14F-4D97-AF65-F5344CB8AC3E}">
        <p14:creationId xmlns:p14="http://schemas.microsoft.com/office/powerpoint/2010/main" val="34935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Jill</a:t>
            </a:r>
          </a:p>
        </p:txBody>
      </p:sp>
      <p:sp>
        <p:nvSpPr>
          <p:cNvPr id="4" name="Slide Number Placeholder 3"/>
          <p:cNvSpPr>
            <a:spLocks noGrp="1"/>
          </p:cNvSpPr>
          <p:nvPr>
            <p:ph type="sldNum" sz="quarter" idx="5"/>
          </p:nvPr>
        </p:nvSpPr>
        <p:spPr/>
        <p:txBody>
          <a:bodyPr/>
          <a:lstStyle/>
          <a:p>
            <a:fld id="{5ED5B1B5-FE79-194A-B044-878094A079E9}" type="slidenum">
              <a:rPr lang="en-US" smtClean="0"/>
              <a:t>4</a:t>
            </a:fld>
            <a:endParaRPr lang="en-US"/>
          </a:p>
        </p:txBody>
      </p:sp>
    </p:spTree>
    <p:extLst>
      <p:ext uri="{BB962C8B-B14F-4D97-AF65-F5344CB8AC3E}">
        <p14:creationId xmlns:p14="http://schemas.microsoft.com/office/powerpoint/2010/main" val="1509845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a:t>Changed organizational culture and how district leaders collaborated cross-departmentally which gave Academics and Finance a feeling of shared ownership over the budget </a:t>
            </a:r>
          </a:p>
          <a:p>
            <a:pPr marL="742950" lvl="1" indent="-285750">
              <a:spcBef>
                <a:spcPts val="1000"/>
              </a:spcBef>
              <a:buFont typeface="Arial"/>
              <a:buChar char="•"/>
            </a:pPr>
            <a:r>
              <a:rPr lang="en-US">
                <a:cs typeface="Calibri"/>
              </a:rPr>
              <a:t>Used process to build a bridge with Academics </a:t>
            </a:r>
          </a:p>
          <a:p>
            <a:pPr marL="285750" indent="-285750">
              <a:spcBef>
                <a:spcPts val="1000"/>
              </a:spcBef>
              <a:buFont typeface="Arial"/>
              <a:buChar char="•"/>
            </a:pPr>
            <a:r>
              <a:rPr lang="en-US"/>
              <a:t>Facilitated a process for leaders to have difficult, student-centered conversations around resources trade-offs, where decisions were less personal and more focused on student impact </a:t>
            </a:r>
          </a:p>
          <a:p>
            <a:pPr marL="285750" indent="-285750">
              <a:spcBef>
                <a:spcPts val="1000"/>
              </a:spcBef>
              <a:buFont typeface="Arial"/>
              <a:buChar char="•"/>
            </a:pPr>
            <a:r>
              <a:rPr lang="en-US"/>
              <a:t>Built transparency in decision-making and allowed teams to set proactive evaluation metrics which led to discontinuing ineffective programs and created buy-in to maintain effective programs </a:t>
            </a:r>
            <a:endParaRPr lang="en-US">
              <a:cs typeface="Calibri"/>
            </a:endParaRPr>
          </a:p>
          <a:p>
            <a:pPr marL="285750" indent="-285750">
              <a:spcBef>
                <a:spcPts val="1000"/>
              </a:spcBef>
              <a:buFont typeface="Arial"/>
              <a:buChar char="•"/>
            </a:pPr>
            <a:r>
              <a:rPr lang="en-US"/>
              <a:t>Gave the team increased visibility into what the team said they were going to do and asking if it is it having the effect? E.g. Investing in Employee compensation –are we did we have a drop in resignations?</a:t>
            </a:r>
          </a:p>
          <a:p>
            <a:pPr marL="285750" indent="-285750">
              <a:spcBef>
                <a:spcPts val="1000"/>
              </a:spcBef>
              <a:buFont typeface="Arial"/>
              <a:buChar char="•"/>
            </a:pPr>
            <a:r>
              <a:rPr lang="en-US"/>
              <a:t>Used standing meetings to find time to invest in this process </a:t>
            </a:r>
            <a:endParaRPr lang="en-US">
              <a:cs typeface="Calibri"/>
            </a:endParaRPr>
          </a:p>
          <a:p>
            <a:pPr marL="285750" indent="-285750">
              <a:spcBef>
                <a:spcPts val="1000"/>
              </a:spcBef>
              <a:buFont typeface="Arial"/>
              <a:buChar char="•"/>
            </a:pPr>
            <a:r>
              <a:rPr lang="en-US"/>
              <a:t>Expanding </a:t>
            </a:r>
            <a:r>
              <a:rPr lang="en-US" err="1"/>
              <a:t>SSROi</a:t>
            </a:r>
            <a:r>
              <a:rPr lang="en-US"/>
              <a:t> to other areas and building the capacity across the system -  We are going to do ROI training with our principals </a:t>
            </a:r>
            <a:endParaRPr lang="en-US">
              <a:cs typeface="Calibri" panose="020F0502020204030204"/>
            </a:endParaRPr>
          </a:p>
          <a:p>
            <a:pPr marL="285750" indent="-285750">
              <a:spcBef>
                <a:spcPts val="1000"/>
              </a:spcBef>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EEBBADD-BD32-C144-B91A-D5C79B829352}"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13637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Part of what we all do at the beginning of the project will be get familiar with Nashville's context as a district. We'll start that off today with some "by the numbers" facts. </a:t>
            </a:r>
            <a:br>
              <a:rPr lang="en-US">
                <a:cs typeface="+mn-lt"/>
              </a:rPr>
            </a:br>
            <a:r>
              <a:rPr lang="en-US">
                <a:cs typeface="+mn-lt"/>
              </a:rPr>
              <a:t>Two interesting things here that are different in Metro Nashville Public Schools than in most Tennessee school districts are the size – Nashville is the second largest in the state after Shelby County Schools in Memphis – and the amount of English learners – the share of students learning English and the range of different languages they speak is higher than usual for the state.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BBADD-BD32-C144-B91A-D5C79B829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02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endParaRPr lang="en-US" dirty="0"/>
          </a:p>
          <a:p>
            <a:r>
              <a:rPr lang="en-US" dirty="0"/>
              <a:t>Thank you, Ventura, Sarah, and Misty, for sharing a local education agencies perspective and naming the supports that are needed at this time.  </a:t>
            </a:r>
            <a:endParaRPr lang="en-US" dirty="0">
              <a:cs typeface="Calibri" panose="020F0502020204030204"/>
            </a:endParaRPr>
          </a:p>
          <a:p>
            <a:r>
              <a:rPr lang="en-US" dirty="0"/>
              <a:t> </a:t>
            </a:r>
            <a:endParaRPr lang="en-US" dirty="0">
              <a:cs typeface="Calibri" panose="020F0502020204030204"/>
            </a:endParaRPr>
          </a:p>
          <a:p>
            <a:pPr>
              <a:defRPr/>
            </a:pPr>
            <a:r>
              <a:rPr lang="en-US" dirty="0"/>
              <a:t>In our final minutes together, we want to challenge you to think about how you can increase your support for schools, districts, and organizations to determine impact.  All of the resources we will discuss are available in the SPCR Resource Portfolio, the link to that page is in the chat. </a:t>
            </a: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33</a:t>
            </a:fld>
            <a:endParaRPr lang="en-US"/>
          </a:p>
        </p:txBody>
      </p:sp>
    </p:spTree>
    <p:extLst>
      <p:ext uri="{BB962C8B-B14F-4D97-AF65-F5344CB8AC3E}">
        <p14:creationId xmlns:p14="http://schemas.microsoft.com/office/powerpoint/2010/main" val="1277779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endParaRPr lang="en-US">
              <a:cs typeface="Calibri"/>
            </a:endParaRPr>
          </a:p>
          <a:p>
            <a:r>
              <a:rPr lang="en-US" dirty="0">
                <a:cs typeface="Calibri"/>
              </a:rPr>
              <a:t>So, we challenge you and your team to add one tactic to your current efforts to support LEAs.... [Especially now]</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268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endParaRPr lang="en-US">
              <a:cs typeface="Calibri"/>
            </a:endParaRPr>
          </a:p>
          <a:p>
            <a:r>
              <a:rPr lang="en-US" dirty="0"/>
              <a:t>ESPECIALLY NOW ….  As we are all aware, ESSER III funds are to be obligated by September 2024 and state legislative sessions and schools are anticipating policy and budgets in the upcoming months that will inform practice beyond that ESSER III funding for the2024-2025 school year.  If we wait until April – May- or June to determine impact of our current investments, we will have missed the window to use the data and information to influence the structures and systems for the next school year.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35</a:t>
            </a:fld>
            <a:endParaRPr lang="en-US"/>
          </a:p>
        </p:txBody>
      </p:sp>
    </p:spTree>
    <p:extLst>
      <p:ext uri="{BB962C8B-B14F-4D97-AF65-F5344CB8AC3E}">
        <p14:creationId xmlns:p14="http://schemas.microsoft.com/office/powerpoint/2010/main" val="2785389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Jack</a:t>
            </a:r>
          </a:p>
          <a:p>
            <a:pPr marL="171450" indent="-171450">
              <a:buFont typeface="Arial,Sans-Serif"/>
              <a:buChar char="•"/>
            </a:pPr>
            <a:endParaRPr lang="en-US"/>
          </a:p>
          <a:p>
            <a:pPr marL="171450" indent="-171450">
              <a:buFont typeface="Arial,Sans-Serif"/>
              <a:buChar char="•"/>
            </a:pPr>
            <a:r>
              <a:rPr lang="en-US">
                <a:cs typeface="Calibri" panose="020F0502020204030204"/>
              </a:rPr>
              <a:t>First, for those SEAs tracking pace of LEA spending . . .  </a:t>
            </a:r>
          </a:p>
          <a:p>
            <a:pPr marL="171450" indent="-171450">
              <a:buFont typeface="Arial,Sans-Serif"/>
              <a:buChar char="•"/>
            </a:pPr>
            <a:r>
              <a:rPr lang="en-US">
                <a:cs typeface="Calibri" panose="020F0502020204030204"/>
              </a:rPr>
              <a:t>&lt;click&gt; We encourage you to support districts that are not on track to spend . . . to make investments that maximize the remaining ESSER window . . .</a:t>
            </a:r>
          </a:p>
          <a:p>
            <a:pPr marL="171450" indent="-171450">
              <a:buFont typeface="Arial,Sans-Serif"/>
              <a:buChar char="•"/>
            </a:pPr>
            <a:r>
              <a:rPr lang="en-US">
                <a:cs typeface="Calibri" panose="020F0502020204030204"/>
              </a:rPr>
              <a:t>SEAs might consider which staff can support these districts (e.g., federal programs staff, school improvement liaisons) . . . and the actions these LEAs can take. </a:t>
            </a:r>
            <a:endParaRPr lang="en-US"/>
          </a:p>
          <a:p>
            <a:pPr marL="171450" indent="-171450">
              <a:buFont typeface="Arial,Sans-Serif"/>
              <a:buChar char="•"/>
            </a:pPr>
            <a:r>
              <a:rPr lang="en-US">
                <a:cs typeface="Calibri" panose="020F0502020204030204"/>
              </a:rPr>
              <a:t>One resource to consider is the ERS publication, "</a:t>
            </a:r>
            <a:r>
              <a:rPr lang="en-US">
                <a:cs typeface="Calibri" panose="020F0502020204030204"/>
                <a:hlinkClick r:id="rId3"/>
              </a:rPr>
              <a:t>10 Ways to Spend Remaining ESSER Funds</a:t>
            </a:r>
            <a:r>
              <a:rPr lang="en-US">
                <a:cs typeface="Calibri" panose="020F0502020204030204"/>
              </a:rPr>
              <a:t>."</a:t>
            </a:r>
          </a:p>
          <a:p>
            <a:pPr marL="171450" indent="-171450">
              <a:buFont typeface="Arial,Sans-Serif"/>
              <a:buChar char="•"/>
            </a:pPr>
            <a:endParaRPr lang="en-US"/>
          </a:p>
        </p:txBody>
      </p:sp>
      <p:sp>
        <p:nvSpPr>
          <p:cNvPr id="4" name="Slide Number Placeholder 3"/>
          <p:cNvSpPr>
            <a:spLocks noGrp="1"/>
          </p:cNvSpPr>
          <p:nvPr>
            <p:ph type="sldNum" sz="quarter" idx="5"/>
          </p:nvPr>
        </p:nvSpPr>
        <p:spPr/>
        <p:txBody>
          <a:bodyPr/>
          <a:lstStyle/>
          <a:p>
            <a:fld id="{5ED5B1B5-FE79-194A-B044-878094A079E9}" type="slidenum">
              <a:rPr lang="en-US" smtClean="0"/>
              <a:t>36</a:t>
            </a:fld>
            <a:endParaRPr lang="en-US"/>
          </a:p>
        </p:txBody>
      </p:sp>
    </p:spTree>
    <p:extLst>
      <p:ext uri="{BB962C8B-B14F-4D97-AF65-F5344CB8AC3E}">
        <p14:creationId xmlns:p14="http://schemas.microsoft.com/office/powerpoint/2010/main" val="62184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Jack</a:t>
            </a:r>
          </a:p>
          <a:p>
            <a:endParaRPr lang="en-US"/>
          </a:p>
          <a:p>
            <a:pPr marL="171450" indent="-171450">
              <a:buFont typeface="Arial"/>
              <a:buChar char="•"/>
            </a:pPr>
            <a:r>
              <a:rPr lang="en-US">
                <a:cs typeface="Calibri" panose="020F0502020204030204"/>
              </a:rPr>
              <a:t>Another strategy for SEAs to consider that are tracking pace of LEA spending is to also focus on student outcomes. </a:t>
            </a:r>
            <a:endParaRPr lang="en-US"/>
          </a:p>
          <a:p>
            <a:pPr marL="171450" indent="-171450">
              <a:buFont typeface="Arial"/>
              <a:buChar char="•"/>
            </a:pPr>
            <a:r>
              <a:rPr lang="en-US">
                <a:cs typeface="Calibri" panose="020F0502020204030204"/>
              </a:rPr>
              <a:t>One starting point, seen here, is the is the National Center </a:t>
            </a:r>
            <a:r>
              <a:rPr lang="en-US">
                <a:cs typeface="Calibri" panose="020F0502020204030204"/>
                <a:hlinkClick r:id="rId3"/>
              </a:rPr>
              <a:t>School Spending and Outcomes Snapshot</a:t>
            </a:r>
            <a:r>
              <a:rPr lang="en-US">
                <a:cs typeface="Calibri" panose="020F0502020204030204"/>
              </a:rPr>
              <a:t> (SSOS) tool, which can plot school spending vs outcomes in your state. Our colleagues at the </a:t>
            </a:r>
            <a:r>
              <a:rPr lang="en-US" err="1">
                <a:cs typeface="Calibri" panose="020F0502020204030204"/>
              </a:rPr>
              <a:t>Edunomics</a:t>
            </a:r>
            <a:r>
              <a:rPr lang="en-US">
                <a:cs typeface="Calibri" panose="020F0502020204030204"/>
              </a:rPr>
              <a:t> Lab are happy to update spending and outcome data if you provide them with an Excel file. </a:t>
            </a: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37</a:t>
            </a:fld>
            <a:endParaRPr lang="en-US"/>
          </a:p>
        </p:txBody>
      </p:sp>
    </p:spTree>
    <p:extLst>
      <p:ext uri="{BB962C8B-B14F-4D97-AF65-F5344CB8AC3E}">
        <p14:creationId xmlns:p14="http://schemas.microsoft.com/office/powerpoint/2010/main" val="532774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Barb</a:t>
            </a:r>
          </a:p>
          <a:p>
            <a:endParaRPr lang="en-US">
              <a:cs typeface="Calibri" panose="020F0502020204030204"/>
            </a:endParaRPr>
          </a:p>
          <a:p>
            <a:r>
              <a:rPr lang="en-US"/>
              <a:t>If you are already monitoring the pace of spending and student outcomes, then begin to get curious about the implementation of the interventions. Identify an intervention of interest and choose a few schools or agencies to learn from and with.  </a:t>
            </a:r>
          </a:p>
          <a:p>
            <a:r>
              <a:rPr lang="en-US"/>
              <a:t>What evidence points to short-term and mid-term outcomes being early indicators of success? Is engagement increasing, chronic absenteeism decreasing?  Are subgroups of students beginning to accelerate their achievement? Are districts or organizations building capacity for instruction improvement?  </a:t>
            </a:r>
          </a:p>
          <a:p>
            <a:r>
              <a:rPr lang="en-US" dirty="0"/>
              <a:t> </a:t>
            </a:r>
            <a:endParaRPr lang="en-US" dirty="0">
              <a:cs typeface="Calibri"/>
            </a:endParaRPr>
          </a:p>
          <a:p>
            <a:r>
              <a:rPr lang="en-US" dirty="0"/>
              <a:t>Once you have identified leading outcomes, work to determine and norm the inputs and outputs across contexts. These foundational practices will inform the necessary requirements for sustainability.    </a:t>
            </a:r>
            <a:endParaRPr lang="en-US" dirty="0">
              <a:cs typeface="Calibri"/>
            </a:endParaRPr>
          </a:p>
          <a:p>
            <a:r>
              <a:rPr lang="en-US" dirty="0"/>
              <a:t> </a:t>
            </a:r>
            <a:endParaRPr lang="en-US" dirty="0">
              <a:cs typeface="Calibri"/>
            </a:endParaRPr>
          </a:p>
          <a:p>
            <a:r>
              <a:rPr lang="en-US" dirty="0"/>
              <a:t>If you do not already, we recommend supporting districts and schools by providing them with a logic model template/format to use. Ideally, this is something used in not only ESSER work, but other grants that your team is offering.</a:t>
            </a:r>
            <a:endParaRPr lang="en-US" dirty="0">
              <a:cs typeface="Calibri"/>
            </a:endParaRPr>
          </a:p>
          <a:p>
            <a:endParaRPr lang="en-US" dirty="0">
              <a:cs typeface="Calibri"/>
            </a:endParaRPr>
          </a:p>
          <a:p>
            <a:pPr marL="285750" indent="-2857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38</a:t>
            </a:fld>
            <a:endParaRPr lang="en-US"/>
          </a:p>
        </p:txBody>
      </p:sp>
    </p:spTree>
    <p:extLst>
      <p:ext uri="{BB962C8B-B14F-4D97-AF65-F5344CB8AC3E}">
        <p14:creationId xmlns:p14="http://schemas.microsoft.com/office/powerpoint/2010/main" val="3000380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p>
          <a:p>
            <a:r>
              <a:rPr lang="en-US" dirty="0"/>
              <a:t>A theory of action is a similar tool and ERS includes this as a key step in their guidance to help districts determine the system strategy return on investment.   This SSROI approach is also something we will be sharing more about in the next universal webinar.  </a:t>
            </a:r>
            <a:endParaRPr lang="en-US" dirty="0">
              <a:cs typeface="Calibri"/>
            </a:endParaRPr>
          </a:p>
          <a:p>
            <a:endParaRPr lang="en-US" dirty="0">
              <a:cs typeface="Calibri"/>
            </a:endParaRPr>
          </a:p>
          <a:p>
            <a:endParaRPr lang="en-US">
              <a:cs typeface="Calibri"/>
            </a:endParaRPr>
          </a:p>
          <a:p>
            <a:r>
              <a:rPr lang="en-US" dirty="0">
                <a:hlinkClick r:id="rId3"/>
              </a:rPr>
              <a:t>https://www.erstrategies.org/tap/return_on_investment_in_education</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39</a:t>
            </a:fld>
            <a:endParaRPr lang="en-US"/>
          </a:p>
        </p:txBody>
      </p:sp>
    </p:spTree>
    <p:extLst>
      <p:ext uri="{BB962C8B-B14F-4D97-AF65-F5344CB8AC3E}">
        <p14:creationId xmlns:p14="http://schemas.microsoft.com/office/powerpoint/2010/main" val="2143143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Jack</a:t>
            </a:r>
          </a:p>
          <a:p>
            <a:endParaRPr lang="en-US">
              <a:ea typeface="Calibri"/>
              <a:cs typeface="Calibri"/>
            </a:endParaRPr>
          </a:p>
          <a:p>
            <a:pPr marL="171450" indent="-171450">
              <a:buFont typeface="Arial"/>
              <a:buChar char="•"/>
            </a:pPr>
            <a:r>
              <a:rPr lang="en-US"/>
              <a:t>SEAs can also play a role in helping to communicate successful interventions, particularly using trusted and well-connected voices</a:t>
            </a:r>
            <a:endParaRPr lang="en-US">
              <a:cs typeface="Calibri"/>
            </a:endParaRPr>
          </a:p>
          <a:p>
            <a:pPr lvl="1" indent="-171450">
              <a:buFont typeface="Arial"/>
              <a:buChar char="•"/>
            </a:pPr>
            <a:r>
              <a:rPr lang="en-US">
                <a:cs typeface="Calibri"/>
              </a:rPr>
              <a:t>This could mean </a:t>
            </a:r>
            <a:r>
              <a:rPr lang="en-US"/>
              <a:t>providing opportunities for districts to share their success at an upcoming all call for superintendents. </a:t>
            </a:r>
            <a:endParaRPr lang="en-US">
              <a:cs typeface="Calibri"/>
            </a:endParaRPr>
          </a:p>
          <a:p>
            <a:pPr lvl="1" indent="-171450">
              <a:buFont typeface="Arial"/>
              <a:buChar char="•"/>
            </a:pPr>
            <a:r>
              <a:rPr lang="en-US"/>
              <a:t>An SEA might also find ways to capture case studies – for instance, something as simple as a recorded Zoom interview – and get them in front of key audiences like school boards </a:t>
            </a:r>
            <a:r>
              <a:rPr lang="en-US" strike="sngStrike"/>
              <a:t>through the local school boards association</a:t>
            </a:r>
            <a:r>
              <a:rPr lang="en-US"/>
              <a:t>.     </a:t>
            </a:r>
            <a:endParaRPr lang="en-US">
              <a:cs typeface="Calibri" panose="020F0502020204030204"/>
            </a:endParaRPr>
          </a:p>
          <a:p>
            <a:pPr marL="171450" indent="-171450">
              <a:buFont typeface="Arial"/>
              <a:buChar char="•"/>
            </a:pPr>
            <a:r>
              <a:rPr lang="en-US">
                <a:cs typeface="Calibri" panose="020F0502020204030204"/>
              </a:rPr>
              <a:t>&lt;click&gt; And rather than saying just tutoring</a:t>
            </a:r>
          </a:p>
          <a:p>
            <a:pPr marL="171450" indent="-171450">
              <a:buFont typeface="Arial"/>
              <a:buChar char="•"/>
            </a:pPr>
            <a:r>
              <a:rPr lang="en-US">
                <a:cs typeface="Calibri" panose="020F0502020204030204"/>
              </a:rPr>
              <a:t>&lt;click&gt; Communicate the specific components of the intervention to better promote dissemination and replication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40</a:t>
            </a:fld>
            <a:endParaRPr lang="en-US"/>
          </a:p>
        </p:txBody>
      </p:sp>
    </p:spTree>
    <p:extLst>
      <p:ext uri="{BB962C8B-B14F-4D97-AF65-F5344CB8AC3E}">
        <p14:creationId xmlns:p14="http://schemas.microsoft.com/office/powerpoint/2010/main" val="23765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Jill </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timeline for the use of COVID recovery funding comes to a close, there is an ongoing need for SEAs and LEAs to reflect on and gauge the effectiveness of their recovery strategies.</a:t>
            </a:r>
            <a:endParaRPr lang="en-US" dirty="0">
              <a:cs typeface="Calibri"/>
            </a:endParaRPr>
          </a:p>
          <a:p>
            <a:endParaRPr lang="en-US" dirty="0">
              <a:cs typeface="Calibri"/>
            </a:endParaRPr>
          </a:p>
          <a:p>
            <a:r>
              <a:rPr lang="en-US" dirty="0">
                <a:cs typeface="Calibri"/>
              </a:rPr>
              <a:t>Today is the first of 6 webinars that will be available to your SEA team. Part of the Strategic Planning for Continued Recovery initiative, these six strategies will anchor our early learning efforts.  &lt;Read each title.&gt;  Each of these webinars will be accompanied by a resource portfolio for your on-demand use.  </a:t>
            </a:r>
          </a:p>
          <a:p>
            <a:endParaRPr lang="en-US" dirty="0">
              <a:ea typeface="Calibri"/>
              <a:cs typeface="Calibri"/>
            </a:endParaRPr>
          </a:p>
          <a:p>
            <a:r>
              <a:rPr lang="en-US" dirty="0">
                <a:ea typeface="Calibri"/>
                <a:cs typeface="Calibri"/>
              </a:rPr>
              <a:t>While there are many levers an SEA can use to support LEAs – five will be identified across the resource portfolio and include grantmaking, policy, monitoring, technical assistance, and partnerships. </a:t>
            </a:r>
          </a:p>
          <a:p>
            <a:endParaRPr lang="en-US" dirty="0">
              <a:ea typeface="Calibri"/>
              <a:cs typeface="Calibri"/>
            </a:endParaRPr>
          </a:p>
          <a:p>
            <a:r>
              <a:rPr lang="en-US" sz="1800" u="sng"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Since the majority of COVID recovery funds are allocated to LEAs, the SPCR has a heavy focus on supports SEAs can provide to their LEAs to support sustainability of their investments. We encourage SEAs with unitary status to apply the strategies/resources indicated for LEAs to the appropriate context within their SEA.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5</a:t>
            </a:fld>
            <a:endParaRPr lang="en-US"/>
          </a:p>
        </p:txBody>
      </p:sp>
    </p:spTree>
    <p:extLst>
      <p:ext uri="{BB962C8B-B14F-4D97-AF65-F5344CB8AC3E}">
        <p14:creationId xmlns:p14="http://schemas.microsoft.com/office/powerpoint/2010/main" val="491052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 </a:t>
            </a:r>
            <a:endParaRPr lang="en-US"/>
          </a:p>
          <a:p>
            <a:endParaRPr lang="en-US">
              <a:cs typeface="Calibri"/>
            </a:endParaRPr>
          </a:p>
          <a:p>
            <a:r>
              <a:rPr lang="en-US" dirty="0"/>
              <a:t>The resources Jack and I have mentioned, along with others, can be found within the National Center's Strategic Planning for Continued Recovery resource portfolio.  Please bookmark the link in the chat for future use.  If you would like assistance in reviewing these options and tools within your own context, we are available for consultation conversations.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41</a:t>
            </a:fld>
            <a:endParaRPr lang="en-US"/>
          </a:p>
        </p:txBody>
      </p:sp>
    </p:spTree>
    <p:extLst>
      <p:ext uri="{BB962C8B-B14F-4D97-AF65-F5344CB8AC3E}">
        <p14:creationId xmlns:p14="http://schemas.microsoft.com/office/powerpoint/2010/main" val="2235454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Jill</a:t>
            </a:r>
          </a:p>
        </p:txBody>
      </p:sp>
      <p:sp>
        <p:nvSpPr>
          <p:cNvPr id="4" name="Slide Number Placeholder 3"/>
          <p:cNvSpPr>
            <a:spLocks noGrp="1"/>
          </p:cNvSpPr>
          <p:nvPr>
            <p:ph type="sldNum" sz="quarter" idx="5"/>
          </p:nvPr>
        </p:nvSpPr>
        <p:spPr/>
        <p:txBody>
          <a:bodyPr/>
          <a:lstStyle/>
          <a:p>
            <a:fld id="{5ED5B1B5-FE79-194A-B044-878094A079E9}" type="slidenum">
              <a:rPr lang="en-US" smtClean="0"/>
              <a:t>42</a:t>
            </a:fld>
            <a:endParaRPr lang="en-US"/>
          </a:p>
        </p:txBody>
      </p:sp>
    </p:spTree>
    <p:extLst>
      <p:ext uri="{BB962C8B-B14F-4D97-AF65-F5344CB8AC3E}">
        <p14:creationId xmlns:p14="http://schemas.microsoft.com/office/powerpoint/2010/main" val="1084982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Jill</a:t>
            </a:r>
          </a:p>
          <a:p>
            <a:endParaRPr lang="en-US">
              <a:cs typeface="Calibri"/>
            </a:endParaRPr>
          </a:p>
          <a:p>
            <a:r>
              <a:rPr lang="en-US">
                <a:cs typeface="Calibri"/>
              </a:rPr>
              <a:t>In addition to the universal webinars and aligned resource portfolios, there are other supports: </a:t>
            </a:r>
            <a:endParaRPr lang="en-US"/>
          </a:p>
          <a:p>
            <a:pPr marL="171450" indent="-171450">
              <a:spcAft>
                <a:spcPts val="600"/>
              </a:spcAft>
              <a:buFont typeface="Arial"/>
              <a:buChar char="•"/>
            </a:pPr>
            <a:endParaRPr lang="en-US"/>
          </a:p>
          <a:p>
            <a:pPr marL="171450" indent="-171450">
              <a:spcAft>
                <a:spcPts val="600"/>
              </a:spcAft>
              <a:buFont typeface="Arial"/>
              <a:buChar char="•"/>
            </a:pPr>
            <a:r>
              <a:rPr lang="en-US"/>
              <a:t>Individual team consultation conversations following webinars</a:t>
            </a:r>
          </a:p>
          <a:p>
            <a:pPr marL="171450" indent="-171450">
              <a:spcAft>
                <a:spcPts val="600"/>
              </a:spcAft>
              <a:buFont typeface="Arial"/>
              <a:buChar char="•"/>
            </a:pPr>
            <a:r>
              <a:rPr lang="en-US"/>
              <a:t>Individual team coaching with finance experts</a:t>
            </a:r>
          </a:p>
          <a:p>
            <a:pPr marL="171450" indent="-171450">
              <a:spcAft>
                <a:spcPts val="600"/>
              </a:spcAft>
              <a:buFont typeface="Arial"/>
              <a:buChar char="•"/>
            </a:pPr>
            <a:r>
              <a:rPr lang="en-US"/>
              <a:t>Targeted opportunities for SEA Teams to engage in cross-SEA collaboration – more details to come soon!</a:t>
            </a:r>
          </a:p>
        </p:txBody>
      </p:sp>
      <p:sp>
        <p:nvSpPr>
          <p:cNvPr id="4" name="Slide Number Placeholder 3"/>
          <p:cNvSpPr>
            <a:spLocks noGrp="1"/>
          </p:cNvSpPr>
          <p:nvPr>
            <p:ph type="sldNum" sz="quarter" idx="5"/>
          </p:nvPr>
        </p:nvSpPr>
        <p:spPr/>
        <p:txBody>
          <a:bodyPr/>
          <a:lstStyle/>
          <a:p>
            <a:fld id="{5ED5B1B5-FE79-194A-B044-878094A079E9}" type="slidenum">
              <a:rPr lang="en-US" smtClean="0"/>
              <a:t>43</a:t>
            </a:fld>
            <a:endParaRPr lang="en-US"/>
          </a:p>
        </p:txBody>
      </p:sp>
    </p:spTree>
    <p:extLst>
      <p:ext uri="{BB962C8B-B14F-4D97-AF65-F5344CB8AC3E}">
        <p14:creationId xmlns:p14="http://schemas.microsoft.com/office/powerpoint/2010/main" val="899780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Jill</a:t>
            </a:r>
          </a:p>
        </p:txBody>
      </p:sp>
      <p:sp>
        <p:nvSpPr>
          <p:cNvPr id="4" name="Slide Number Placeholder 3"/>
          <p:cNvSpPr>
            <a:spLocks noGrp="1"/>
          </p:cNvSpPr>
          <p:nvPr>
            <p:ph type="sldNum" sz="quarter" idx="5"/>
          </p:nvPr>
        </p:nvSpPr>
        <p:spPr/>
        <p:txBody>
          <a:bodyPr/>
          <a:lstStyle/>
          <a:p>
            <a:fld id="{5ED5B1B5-FE79-194A-B044-878094A079E9}" type="slidenum">
              <a:rPr lang="en-US" smtClean="0"/>
              <a:t>44</a:t>
            </a:fld>
            <a:endParaRPr lang="en-US"/>
          </a:p>
        </p:txBody>
      </p:sp>
    </p:spTree>
    <p:extLst>
      <p:ext uri="{BB962C8B-B14F-4D97-AF65-F5344CB8AC3E}">
        <p14:creationId xmlns:p14="http://schemas.microsoft.com/office/powerpoint/2010/main" val="824130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Jill</a:t>
            </a:r>
          </a:p>
        </p:txBody>
      </p:sp>
      <p:sp>
        <p:nvSpPr>
          <p:cNvPr id="4" name="Slide Number Placeholder 3"/>
          <p:cNvSpPr>
            <a:spLocks noGrp="1"/>
          </p:cNvSpPr>
          <p:nvPr>
            <p:ph type="sldNum" sz="quarter" idx="5"/>
          </p:nvPr>
        </p:nvSpPr>
        <p:spPr/>
        <p:txBody>
          <a:bodyPr/>
          <a:lstStyle/>
          <a:p>
            <a:fld id="{5ED5B1B5-FE79-194A-B044-878094A079E9}" type="slidenum">
              <a:rPr lang="en-US" smtClean="0"/>
              <a:t>45</a:t>
            </a:fld>
            <a:endParaRPr lang="en-US"/>
          </a:p>
        </p:txBody>
      </p:sp>
    </p:spTree>
    <p:extLst>
      <p:ext uri="{BB962C8B-B14F-4D97-AF65-F5344CB8AC3E}">
        <p14:creationId xmlns:p14="http://schemas.microsoft.com/office/powerpoint/2010/main" val="411256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Jill</a:t>
            </a:r>
          </a:p>
          <a:p>
            <a:endParaRPr lang="en-US" dirty="0">
              <a:ea typeface="Calibri"/>
              <a:cs typeface="Calibri"/>
            </a:endParaRPr>
          </a:p>
          <a:p>
            <a:r>
              <a:rPr lang="en-US" sz="1800" u="sng"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Depending on where your SEA is in its planning, you can explore these strategies in more detail through SPCR-sponsored webinars, resource portfolios, cross-SEA collaboration opportunities, and individualized coaching </a:t>
            </a:r>
            <a:r>
              <a:rPr lang="en-US" sz="1800" strike="sng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(Register your SEA Team to participate on the CCNetwork website!). </a:t>
            </a:r>
            <a:endParaRPr lang="en-US" dirty="0">
              <a:ea typeface="Calibri"/>
              <a:cs typeface="Calibri"/>
            </a:endParaRPr>
          </a:p>
          <a:p>
            <a:endParaRPr lang="en-US" dirty="0">
              <a:ea typeface="Calibri"/>
              <a:cs typeface="Calibri"/>
            </a:endParaRPr>
          </a:p>
          <a:p>
            <a:r>
              <a:rPr lang="en-US" dirty="0">
                <a:ea typeface="Calibri"/>
                <a:cs typeface="Calibri"/>
              </a:rPr>
              <a:t>Each SEA team will have the opportunity to customize your learning pathway.  Here are some illustrative examples: </a:t>
            </a:r>
          </a:p>
          <a:p>
            <a:r>
              <a:rPr lang="en-US" dirty="0">
                <a:ea typeface="Calibri"/>
                <a:cs typeface="Calibri"/>
              </a:rPr>
              <a:t>&lt;click&gt; </a:t>
            </a:r>
          </a:p>
          <a:p>
            <a:r>
              <a:rPr lang="en-US" dirty="0">
                <a:ea typeface="Calibri"/>
                <a:cs typeface="Calibri"/>
              </a:rPr>
              <a:t>1:  &lt;read&gt;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Or a team might choose to engage in independent work in the spring and 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Pathway #3, this team attends the webinars, works/plans independently, but seeks to join a targeted community of practice in order to access peer expertise and financial expertise.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The fourth pathway is an independent learning pathway.</a:t>
            </a:r>
          </a:p>
          <a:p>
            <a:r>
              <a:rPr lang="en-US" dirty="0">
                <a:ea typeface="Calibri"/>
                <a:cs typeface="Calibri"/>
              </a:rPr>
              <a:t>And of course we are happy to help you chart your own course and assist you in identifying the right supports for your team.</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Regardless of which pathway your team creates, we look forward to helping you document the products and processes used so that you can build and sustain your own team's capacity and share examples with others.  To help with this, we are also offering templates to support your work for each of the six strategies. We will release new templates to coincide with each webinar, so stay tuned!</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6</a:t>
            </a:fld>
            <a:endParaRPr lang="en-US"/>
          </a:p>
        </p:txBody>
      </p:sp>
    </p:spTree>
    <p:extLst>
      <p:ext uri="{BB962C8B-B14F-4D97-AF65-F5344CB8AC3E}">
        <p14:creationId xmlns:p14="http://schemas.microsoft.com/office/powerpoint/2010/main" val="2583800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Jill</a:t>
            </a:r>
          </a:p>
          <a:p>
            <a:endParaRPr lang="en-US">
              <a:cs typeface="Calibri"/>
            </a:endParaRPr>
          </a:p>
          <a:p>
            <a:r>
              <a:rPr lang="en-US">
                <a:cs typeface="Calibri"/>
              </a:rPr>
              <a:t>In addition to the universal webinars and aligned resource portfolios, there are other supports: </a:t>
            </a:r>
            <a:endParaRPr lang="en-US"/>
          </a:p>
          <a:p>
            <a:pPr marL="171450" indent="-171450">
              <a:spcAft>
                <a:spcPts val="600"/>
              </a:spcAft>
              <a:buFont typeface="Arial"/>
              <a:buChar char="•"/>
            </a:pPr>
            <a:endParaRPr lang="en-US"/>
          </a:p>
          <a:p>
            <a:pPr marL="171450" indent="-171450">
              <a:spcAft>
                <a:spcPts val="600"/>
              </a:spcAft>
              <a:buFont typeface="Arial"/>
              <a:buChar char="•"/>
            </a:pPr>
            <a:r>
              <a:rPr lang="en-US"/>
              <a:t>Individual team consultation conversations following webinars</a:t>
            </a:r>
          </a:p>
          <a:p>
            <a:pPr marL="171450" indent="-171450">
              <a:spcAft>
                <a:spcPts val="600"/>
              </a:spcAft>
              <a:buFont typeface="Arial"/>
              <a:buChar char="•"/>
            </a:pPr>
            <a:r>
              <a:rPr lang="en-US"/>
              <a:t>Individual team coaching with finance experts</a:t>
            </a:r>
          </a:p>
          <a:p>
            <a:pPr marL="171450" indent="-171450">
              <a:spcAft>
                <a:spcPts val="600"/>
              </a:spcAft>
              <a:buFont typeface="Arial"/>
              <a:buChar char="•"/>
            </a:pPr>
            <a:r>
              <a:rPr lang="en-US"/>
              <a:t>Targeted opportunities for SEA Teams to engage in cross-SEA collaboration – more details to come soon!</a:t>
            </a:r>
          </a:p>
        </p:txBody>
      </p:sp>
      <p:sp>
        <p:nvSpPr>
          <p:cNvPr id="4" name="Slide Number Placeholder 3"/>
          <p:cNvSpPr>
            <a:spLocks noGrp="1"/>
          </p:cNvSpPr>
          <p:nvPr>
            <p:ph type="sldNum" sz="quarter" idx="5"/>
          </p:nvPr>
        </p:nvSpPr>
        <p:spPr/>
        <p:txBody>
          <a:bodyPr/>
          <a:lstStyle/>
          <a:p>
            <a:fld id="{5ED5B1B5-FE79-194A-B044-878094A079E9}" type="slidenum">
              <a:rPr lang="en-US" smtClean="0"/>
              <a:t>7</a:t>
            </a:fld>
            <a:endParaRPr lang="en-US"/>
          </a:p>
        </p:txBody>
      </p:sp>
    </p:spTree>
    <p:extLst>
      <p:ext uri="{BB962C8B-B14F-4D97-AF65-F5344CB8AC3E}">
        <p14:creationId xmlns:p14="http://schemas.microsoft.com/office/powerpoint/2010/main" val="120666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a:t>
            </a:r>
          </a:p>
          <a:p>
            <a:endParaRPr lang="en-US" dirty="0"/>
          </a:p>
          <a:p>
            <a:endParaRPr lang="en-US" dirty="0">
              <a:cs typeface="Calibri"/>
            </a:endParaRPr>
          </a:p>
          <a:p>
            <a:r>
              <a:rPr lang="en-US" dirty="0"/>
              <a:t>Today, let's begin with the focused content to Determine Impact of Prior Investments.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8</a:t>
            </a:fld>
            <a:endParaRPr lang="en-US"/>
          </a:p>
        </p:txBody>
      </p:sp>
    </p:spTree>
    <p:extLst>
      <p:ext uri="{BB962C8B-B14F-4D97-AF65-F5344CB8AC3E}">
        <p14:creationId xmlns:p14="http://schemas.microsoft.com/office/powerpoint/2010/main" val="222082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Jill </a:t>
            </a:r>
          </a:p>
          <a:p>
            <a:endParaRPr lang="en-US">
              <a:ea typeface="Calibri" panose="020F0502020204030204"/>
              <a:cs typeface="Calibri"/>
            </a:endParaRPr>
          </a:p>
          <a:p>
            <a:r>
              <a:rPr lang="en-US">
                <a:cs typeface="Calibri"/>
              </a:rPr>
              <a:t>Our presenters today are Dr. Barbara Crock and Jack Schwarz, from the NCC team. Jack also is Co-Deputy Director of R7CC. They are joined by Dr. Ventura Rodriguez from NCC partner Education Resource Strategies (ERS). They will share strategies and tools to help you Determine Impact of Your Prior Investments.  </a:t>
            </a:r>
            <a:endParaRPr lang="en-US"/>
          </a:p>
        </p:txBody>
      </p:sp>
      <p:sp>
        <p:nvSpPr>
          <p:cNvPr id="4" name="Slide Number Placeholder 3"/>
          <p:cNvSpPr>
            <a:spLocks noGrp="1"/>
          </p:cNvSpPr>
          <p:nvPr>
            <p:ph type="sldNum" sz="quarter" idx="5"/>
          </p:nvPr>
        </p:nvSpPr>
        <p:spPr/>
        <p:txBody>
          <a:bodyPr/>
          <a:lstStyle/>
          <a:p>
            <a:fld id="{5ED5B1B5-FE79-194A-B044-878094A079E9}" type="slidenum">
              <a:rPr lang="en-US" smtClean="0"/>
              <a:t>9</a:t>
            </a:fld>
            <a:endParaRPr lang="en-US"/>
          </a:p>
        </p:txBody>
      </p:sp>
    </p:spTree>
    <p:extLst>
      <p:ext uri="{BB962C8B-B14F-4D97-AF65-F5344CB8AC3E}">
        <p14:creationId xmlns:p14="http://schemas.microsoft.com/office/powerpoint/2010/main" val="317748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Barb</a:t>
            </a:r>
            <a:endParaRPr lang="en-US" dirty="0"/>
          </a:p>
          <a:p>
            <a:endParaRPr lang="en-US" dirty="0"/>
          </a:p>
          <a:p>
            <a:r>
              <a:rPr lang="en-US"/>
              <a:t>Today as we focus on how State Education Agencies can support schools and districts to determine the impact of their investments.  To do so, there are several questions your team may consider:   </a:t>
            </a:r>
          </a:p>
          <a:p>
            <a:r>
              <a:rPr lang="en-US" dirty="0"/>
              <a:t> </a:t>
            </a:r>
            <a:endParaRPr lang="en-US" dirty="0">
              <a:cs typeface="Calibri"/>
            </a:endParaRPr>
          </a:p>
          <a:p>
            <a:pPr marL="171450" indent="-171450">
              <a:buFont typeface="Arial"/>
              <a:buChar char="•"/>
            </a:pPr>
            <a:r>
              <a:rPr lang="en-US"/>
              <a:t>Which evidence-based interventions were selected and implemented?  </a:t>
            </a:r>
          </a:p>
          <a:p>
            <a:pPr marL="171450" indent="-171450">
              <a:buFont typeface="Arial"/>
              <a:buChar char="•"/>
            </a:pPr>
            <a:r>
              <a:rPr lang="en-US"/>
              <a:t>What is the theory of action or logic model for the intervention? </a:t>
            </a:r>
          </a:p>
          <a:p>
            <a:pPr marL="171450" indent="-171450">
              <a:buFont typeface="Arial"/>
              <a:buChar char="•"/>
            </a:pPr>
            <a:r>
              <a:rPr lang="en-US"/>
              <a:t>What data are being tracked to determine if it is meeting expected outcomes?  </a:t>
            </a:r>
          </a:p>
          <a:p>
            <a:pPr marL="171450" indent="-171450">
              <a:buFont typeface="Arial"/>
              <a:buChar char="•"/>
            </a:pPr>
            <a:r>
              <a:rPr lang="en-US" dirty="0"/>
              <a:t>How are we all communicating about these investments?  </a:t>
            </a:r>
            <a:endParaRPr lang="en-US" dirty="0">
              <a:cs typeface="Calibri"/>
            </a:endParaRPr>
          </a:p>
          <a:p>
            <a:r>
              <a:rPr lang="en-US" dirty="0"/>
              <a:t> </a:t>
            </a:r>
            <a:endParaRPr lang="en-US" dirty="0">
              <a:cs typeface="Calibri"/>
            </a:endParaRPr>
          </a:p>
          <a:p>
            <a:r>
              <a:rPr lang="en-US" dirty="0"/>
              <a:t>And as I say "we" -  I invite you consider who the “we” actually is … Who is in the room contributing information and making decisions about the impact of the interventions? And how can we be intentional and more equitable in who we gather together to answer these questions?</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10</a:t>
            </a:fld>
            <a:endParaRPr lang="en-US"/>
          </a:p>
        </p:txBody>
      </p:sp>
    </p:spTree>
    <p:extLst>
      <p:ext uri="{BB962C8B-B14F-4D97-AF65-F5344CB8AC3E}">
        <p14:creationId xmlns:p14="http://schemas.microsoft.com/office/powerpoint/2010/main" val="891145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_No Photo">
    <p:bg>
      <p:bgPr>
        <a:solidFill>
          <a:schemeClr val="bg1"/>
        </a:solid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0D486474-4316-314B-A41A-5295C2985C6E}"/>
              </a:ext>
            </a:extLst>
          </p:cNvPr>
          <p:cNvSpPr/>
          <p:nvPr userDrawn="1"/>
        </p:nvSpPr>
        <p:spPr>
          <a:xfrm>
            <a:off x="3263201" y="-8793"/>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0FCD820A-F8D3-5D42-9095-8180FD5D506C}"/>
              </a:ext>
            </a:extLst>
          </p:cNvPr>
          <p:cNvSpPr/>
          <p:nvPr userDrawn="1"/>
        </p:nvSpPr>
        <p:spPr>
          <a:xfrm>
            <a:off x="5519420" y="8792"/>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FFFFFF"/>
          </a:solidFill>
        </p:spPr>
        <p:txBody>
          <a:bodyPr wrap="square" lIns="0" tIns="0" rIns="0" bIns="0" rtlCol="0"/>
          <a:lstStyle/>
          <a:p>
            <a:endParaRPr/>
          </a:p>
        </p:txBody>
      </p:sp>
      <p:sp>
        <p:nvSpPr>
          <p:cNvPr id="28" name="Title 27">
            <a:extLst>
              <a:ext uri="{FF2B5EF4-FFF2-40B4-BE49-F238E27FC236}">
                <a16:creationId xmlns:a16="http://schemas.microsoft.com/office/drawing/2014/main" id="{D635AF55-5400-C640-B1F5-B60241B335F0}"/>
              </a:ext>
            </a:extLst>
          </p:cNvPr>
          <p:cNvSpPr>
            <a:spLocks noGrp="1"/>
          </p:cNvSpPr>
          <p:nvPr>
            <p:ph type="title"/>
          </p:nvPr>
        </p:nvSpPr>
        <p:spPr>
          <a:xfrm>
            <a:off x="6307015" y="1948500"/>
            <a:ext cx="4724399" cy="894878"/>
          </a:xfrm>
          <a:prstGeom prst="rect">
            <a:avLst/>
          </a:prstGeom>
        </p:spPr>
        <p:txBody>
          <a:bodyPr wrap="square" anchor="t" anchorCtr="0">
            <a:noAutofit/>
          </a:bodyPr>
          <a:lstStyle>
            <a:lvl1pPr algn="r">
              <a:defRPr sz="3200" b="1">
                <a:solidFill>
                  <a:srgbClr val="386EA4"/>
                </a:solidFill>
              </a:defRPr>
            </a:lvl1pPr>
          </a:lstStyle>
          <a:p>
            <a:endParaRPr lang="en-US"/>
          </a:p>
        </p:txBody>
      </p:sp>
      <p:pic>
        <p:nvPicPr>
          <p:cNvPr id="29" name="Picture 28">
            <a:extLst>
              <a:ext uri="{FF2B5EF4-FFF2-40B4-BE49-F238E27FC236}">
                <a16:creationId xmlns:a16="http://schemas.microsoft.com/office/drawing/2014/main" id="{F4FD3F5E-F310-AC4E-B9A1-F241B241B6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05799" y="5884974"/>
            <a:ext cx="2788889" cy="677225"/>
          </a:xfrm>
          <a:prstGeom prst="rect">
            <a:avLst/>
          </a:prstGeom>
        </p:spPr>
      </p:pic>
      <p:sp>
        <p:nvSpPr>
          <p:cNvPr id="3" name="Text Placeholder 2">
            <a:extLst>
              <a:ext uri="{FF2B5EF4-FFF2-40B4-BE49-F238E27FC236}">
                <a16:creationId xmlns:a16="http://schemas.microsoft.com/office/drawing/2014/main" id="{E03337FA-9CF7-694D-B2AD-FFBC0DAC5904}"/>
              </a:ext>
            </a:extLst>
          </p:cNvPr>
          <p:cNvSpPr>
            <a:spLocks noGrp="1"/>
          </p:cNvSpPr>
          <p:nvPr>
            <p:ph type="body" sz="quarter" idx="10"/>
          </p:nvPr>
        </p:nvSpPr>
        <p:spPr>
          <a:xfrm>
            <a:off x="6304084" y="3010614"/>
            <a:ext cx="4724399" cy="712359"/>
          </a:xfrm>
        </p:spPr>
        <p:txBody>
          <a:bodyPr anchor="t" anchorCtr="0">
            <a:noAutofit/>
          </a:bodyPr>
          <a:lstStyle>
            <a:lvl1pPr marL="0" indent="0" algn="r">
              <a:buNone/>
              <a:defRPr sz="2600">
                <a:latin typeface="+mn-lt"/>
              </a:defRPr>
            </a:lvl1pPr>
          </a:lstStyle>
          <a:p>
            <a:pPr lvl="0"/>
            <a:endParaRPr lang="en-US"/>
          </a:p>
        </p:txBody>
      </p:sp>
      <p:sp>
        <p:nvSpPr>
          <p:cNvPr id="11" name="Text Placeholder 2">
            <a:extLst>
              <a:ext uri="{FF2B5EF4-FFF2-40B4-BE49-F238E27FC236}">
                <a16:creationId xmlns:a16="http://schemas.microsoft.com/office/drawing/2014/main" id="{817835B5-AD74-0345-BF17-305828A424FF}"/>
              </a:ext>
            </a:extLst>
          </p:cNvPr>
          <p:cNvSpPr>
            <a:spLocks noGrp="1"/>
          </p:cNvSpPr>
          <p:nvPr>
            <p:ph type="body" sz="quarter" idx="11"/>
          </p:nvPr>
        </p:nvSpPr>
        <p:spPr>
          <a:xfrm>
            <a:off x="6321669" y="4932337"/>
            <a:ext cx="4724399" cy="802129"/>
          </a:xfrm>
        </p:spPr>
        <p:txBody>
          <a:bodyPr>
            <a:normAutofit/>
          </a:bodyPr>
          <a:lstStyle>
            <a:lvl1pPr marL="0" indent="0" algn="r">
              <a:spcAft>
                <a:spcPts val="300"/>
              </a:spcAft>
              <a:buNone/>
              <a:defRPr sz="2000">
                <a:latin typeface="Calibri" panose="020F0502020204030204" pitchFamily="34" charset="0"/>
                <a:cs typeface="Calibri" panose="020F0502020204030204" pitchFamily="34" charset="0"/>
              </a:defRPr>
            </a:lvl1pPr>
          </a:lstStyle>
          <a:p>
            <a:pPr lvl="0"/>
            <a:endParaRPr lang="en-US"/>
          </a:p>
        </p:txBody>
      </p:sp>
      <p:sp>
        <p:nvSpPr>
          <p:cNvPr id="12" name="Text Placeholder 2">
            <a:extLst>
              <a:ext uri="{FF2B5EF4-FFF2-40B4-BE49-F238E27FC236}">
                <a16:creationId xmlns:a16="http://schemas.microsoft.com/office/drawing/2014/main" id="{A9D0B740-EE97-7244-983D-74906D318C78}"/>
              </a:ext>
            </a:extLst>
          </p:cNvPr>
          <p:cNvSpPr>
            <a:spLocks noGrp="1"/>
          </p:cNvSpPr>
          <p:nvPr>
            <p:ph type="body" sz="quarter" idx="12"/>
          </p:nvPr>
        </p:nvSpPr>
        <p:spPr>
          <a:xfrm>
            <a:off x="6307014" y="4401660"/>
            <a:ext cx="4724399" cy="381000"/>
          </a:xfrm>
        </p:spPr>
        <p:txBody>
          <a:bodyPr anchor="ctr" anchorCtr="0">
            <a:noAutofit/>
          </a:bodyPr>
          <a:lstStyle>
            <a:lvl1pPr marL="0" indent="0" algn="r">
              <a:buNone/>
              <a:defRPr sz="2000" b="1">
                <a:latin typeface="Calibri" panose="020F0502020204030204" pitchFamily="34" charset="0"/>
                <a:cs typeface="Calibri" panose="020F0502020204030204" pitchFamily="34" charset="0"/>
              </a:defRPr>
            </a:lvl1pPr>
          </a:lstStyle>
          <a:p>
            <a:pPr lvl="0"/>
            <a:endParaRPr lang="en-US"/>
          </a:p>
        </p:txBody>
      </p:sp>
      <p:pic>
        <p:nvPicPr>
          <p:cNvPr id="14" name="Picture 13" descr="Shape&#10;&#10;Description automatically generated">
            <a:extLst>
              <a:ext uri="{FF2B5EF4-FFF2-40B4-BE49-F238E27FC236}">
                <a16:creationId xmlns:a16="http://schemas.microsoft.com/office/drawing/2014/main" id="{48C17089-539E-1F4B-B217-621274F968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6220" y="-2931"/>
            <a:ext cx="6096000" cy="6858000"/>
          </a:xfrm>
          <a:prstGeom prst="rect">
            <a:avLst/>
          </a:prstGeom>
        </p:spPr>
      </p:pic>
      <p:pic>
        <p:nvPicPr>
          <p:cNvPr id="2" name="Picture 1">
            <a:extLst>
              <a:ext uri="{FF2B5EF4-FFF2-40B4-BE49-F238E27FC236}">
                <a16:creationId xmlns:a16="http://schemas.microsoft.com/office/drawing/2014/main" id="{4F0F754C-1B8E-B8CD-A507-7A7947E039E3}"/>
              </a:ext>
            </a:extLst>
          </p:cNvPr>
          <p:cNvPicPr>
            <a:picLocks noChangeAspect="1"/>
          </p:cNvPicPr>
          <p:nvPr userDrawn="1"/>
        </p:nvPicPr>
        <p:blipFill>
          <a:blip r:embed="rId4"/>
          <a:stretch>
            <a:fillRect/>
          </a:stretch>
        </p:blipFill>
        <p:spPr>
          <a:xfrm>
            <a:off x="5254604" y="203866"/>
            <a:ext cx="6102390" cy="1577398"/>
          </a:xfrm>
          <a:prstGeom prst="rect">
            <a:avLst/>
          </a:prstGeom>
        </p:spPr>
      </p:pic>
      <p:pic>
        <p:nvPicPr>
          <p:cNvPr id="4" name="Picture 3">
            <a:extLst>
              <a:ext uri="{FF2B5EF4-FFF2-40B4-BE49-F238E27FC236}">
                <a16:creationId xmlns:a16="http://schemas.microsoft.com/office/drawing/2014/main" id="{2773FEDA-137D-DCC1-B209-DC8F3E1A8580}"/>
              </a:ext>
            </a:extLst>
          </p:cNvPr>
          <p:cNvPicPr>
            <a:picLocks noChangeAspect="1"/>
          </p:cNvPicPr>
          <p:nvPr userDrawn="1"/>
        </p:nvPicPr>
        <p:blipFill>
          <a:blip r:embed="rId5"/>
          <a:stretch>
            <a:fillRect/>
          </a:stretch>
        </p:blipFill>
        <p:spPr>
          <a:xfrm>
            <a:off x="6673866" y="5812813"/>
            <a:ext cx="804742" cy="841321"/>
          </a:xfrm>
          <a:prstGeom prst="rect">
            <a:avLst/>
          </a:prstGeom>
        </p:spPr>
      </p:pic>
    </p:spTree>
    <p:extLst>
      <p:ext uri="{BB962C8B-B14F-4D97-AF65-F5344CB8AC3E}">
        <p14:creationId xmlns:p14="http://schemas.microsoft.com/office/powerpoint/2010/main" val="1692792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977B110D-3D75-284F-83C8-F4427170FF0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381000" y="152400"/>
            <a:ext cx="100354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pic>
        <p:nvPicPr>
          <p:cNvPr id="16" name="Picture 15">
            <a:extLst>
              <a:ext uri="{FF2B5EF4-FFF2-40B4-BE49-F238E27FC236}">
                <a16:creationId xmlns:a16="http://schemas.microsoft.com/office/drawing/2014/main" id="{46969731-76A4-294B-A213-3122FA707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7" name="Content Placeholder 11">
            <a:extLst>
              <a:ext uri="{FF2B5EF4-FFF2-40B4-BE49-F238E27FC236}">
                <a16:creationId xmlns:a16="http://schemas.microsoft.com/office/drawing/2014/main" id="{CDF57242-1C16-304A-ACB2-DF591F30C888}"/>
              </a:ext>
            </a:extLst>
          </p:cNvPr>
          <p:cNvSpPr>
            <a:spLocks noGrp="1"/>
          </p:cNvSpPr>
          <p:nvPr>
            <p:ph sz="quarter" idx="14"/>
          </p:nvPr>
        </p:nvSpPr>
        <p:spPr>
          <a:xfrm>
            <a:off x="479425" y="1527605"/>
            <a:ext cx="1003617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older 4">
            <a:extLst>
              <a:ext uri="{FF2B5EF4-FFF2-40B4-BE49-F238E27FC236}">
                <a16:creationId xmlns:a16="http://schemas.microsoft.com/office/drawing/2014/main" id="{C1B8DD90-32AE-C842-B456-824A8661BA01}"/>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6246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977B110D-3D75-284F-83C8-F4427170FF0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381000" y="152400"/>
            <a:ext cx="100354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7" name="Content Placeholder 11">
            <a:extLst>
              <a:ext uri="{FF2B5EF4-FFF2-40B4-BE49-F238E27FC236}">
                <a16:creationId xmlns:a16="http://schemas.microsoft.com/office/drawing/2014/main" id="{CDF57242-1C16-304A-ACB2-DF591F30C888}"/>
              </a:ext>
            </a:extLst>
          </p:cNvPr>
          <p:cNvSpPr>
            <a:spLocks noGrp="1"/>
          </p:cNvSpPr>
          <p:nvPr>
            <p:ph sz="quarter" idx="14"/>
          </p:nvPr>
        </p:nvSpPr>
        <p:spPr>
          <a:xfrm>
            <a:off x="479425" y="1527605"/>
            <a:ext cx="1003617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older 4">
            <a:extLst>
              <a:ext uri="{FF2B5EF4-FFF2-40B4-BE49-F238E27FC236}">
                <a16:creationId xmlns:a16="http://schemas.microsoft.com/office/drawing/2014/main" id="{C1B8DD90-32AE-C842-B456-824A8661BA01}"/>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pic>
        <p:nvPicPr>
          <p:cNvPr id="2" name="Picture 1">
            <a:extLst>
              <a:ext uri="{FF2B5EF4-FFF2-40B4-BE49-F238E27FC236}">
                <a16:creationId xmlns:a16="http://schemas.microsoft.com/office/drawing/2014/main" id="{27BF0C2F-848C-68D8-C461-862BB43C9472}"/>
              </a:ext>
            </a:extLst>
          </p:cNvPr>
          <p:cNvPicPr>
            <a:picLocks noChangeAspect="1"/>
          </p:cNvPicPr>
          <p:nvPr userDrawn="1"/>
        </p:nvPicPr>
        <p:blipFill>
          <a:blip r:embed="rId2"/>
          <a:stretch>
            <a:fillRect/>
          </a:stretch>
        </p:blipFill>
        <p:spPr>
          <a:xfrm>
            <a:off x="304800" y="5773017"/>
            <a:ext cx="2718619" cy="702732"/>
          </a:xfrm>
          <a:prstGeom prst="rect">
            <a:avLst/>
          </a:prstGeom>
        </p:spPr>
      </p:pic>
    </p:spTree>
    <p:extLst>
      <p:ext uri="{BB962C8B-B14F-4D97-AF65-F5344CB8AC3E}">
        <p14:creationId xmlns:p14="http://schemas.microsoft.com/office/powerpoint/2010/main" val="2828909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E05E9524-B50B-E241-842C-9C0E6AC80705}"/>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381000" y="304800"/>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17" name="Holder 4">
            <a:extLst>
              <a:ext uri="{FF2B5EF4-FFF2-40B4-BE49-F238E27FC236}">
                <a16:creationId xmlns:a16="http://schemas.microsoft.com/office/drawing/2014/main" id="{22B63809-4058-EA42-B6D9-BA1A8FA153B4}"/>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8" name="Content Placeholder 11">
            <a:extLst>
              <a:ext uri="{FF2B5EF4-FFF2-40B4-BE49-F238E27FC236}">
                <a16:creationId xmlns:a16="http://schemas.microsoft.com/office/drawing/2014/main" id="{17E8025B-A200-8D4F-97AB-F35278E9B1A6}"/>
              </a:ext>
            </a:extLst>
          </p:cNvPr>
          <p:cNvSpPr>
            <a:spLocks noGrp="1"/>
          </p:cNvSpPr>
          <p:nvPr>
            <p:ph sz="quarter" idx="14"/>
          </p:nvPr>
        </p:nvSpPr>
        <p:spPr>
          <a:xfrm>
            <a:off x="47942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1">
            <a:extLst>
              <a:ext uri="{FF2B5EF4-FFF2-40B4-BE49-F238E27FC236}">
                <a16:creationId xmlns:a16="http://schemas.microsoft.com/office/drawing/2014/main" id="{6CCD4093-B1D7-EE4D-AF7D-1C88565C4D7D}"/>
              </a:ext>
            </a:extLst>
          </p:cNvPr>
          <p:cNvSpPr>
            <a:spLocks noGrp="1"/>
          </p:cNvSpPr>
          <p:nvPr>
            <p:ph sz="quarter" idx="15"/>
          </p:nvPr>
        </p:nvSpPr>
        <p:spPr>
          <a:xfrm>
            <a:off x="506158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2" descr="C:\Users\savanna.barksdale\Documents\Logos\2000px-US-DeptOfEducation-Seal.svg.png">
            <a:extLst>
              <a:ext uri="{FF2B5EF4-FFF2-40B4-BE49-F238E27FC236}">
                <a16:creationId xmlns:a16="http://schemas.microsoft.com/office/drawing/2014/main" id="{1D73B3CD-ED07-06A1-0499-854D5AA34F0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600" y="5715676"/>
            <a:ext cx="807689" cy="84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41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4">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E05E9524-B50B-E241-842C-9C0E6AC80705}"/>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381000" y="304800"/>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pic>
        <p:nvPicPr>
          <p:cNvPr id="16" name="Picture 15">
            <a:extLst>
              <a:ext uri="{FF2B5EF4-FFF2-40B4-BE49-F238E27FC236}">
                <a16:creationId xmlns:a16="http://schemas.microsoft.com/office/drawing/2014/main" id="{46969731-76A4-294B-A213-3122FA707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17" name="Holder 4">
            <a:extLst>
              <a:ext uri="{FF2B5EF4-FFF2-40B4-BE49-F238E27FC236}">
                <a16:creationId xmlns:a16="http://schemas.microsoft.com/office/drawing/2014/main" id="{22B63809-4058-EA42-B6D9-BA1A8FA153B4}"/>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8" name="Content Placeholder 11">
            <a:extLst>
              <a:ext uri="{FF2B5EF4-FFF2-40B4-BE49-F238E27FC236}">
                <a16:creationId xmlns:a16="http://schemas.microsoft.com/office/drawing/2014/main" id="{17E8025B-A200-8D4F-97AB-F35278E9B1A6}"/>
              </a:ext>
            </a:extLst>
          </p:cNvPr>
          <p:cNvSpPr>
            <a:spLocks noGrp="1"/>
          </p:cNvSpPr>
          <p:nvPr>
            <p:ph sz="quarter" idx="14"/>
          </p:nvPr>
        </p:nvSpPr>
        <p:spPr>
          <a:xfrm>
            <a:off x="47942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1">
            <a:extLst>
              <a:ext uri="{FF2B5EF4-FFF2-40B4-BE49-F238E27FC236}">
                <a16:creationId xmlns:a16="http://schemas.microsoft.com/office/drawing/2014/main" id="{6CCD4093-B1D7-EE4D-AF7D-1C88565C4D7D}"/>
              </a:ext>
            </a:extLst>
          </p:cNvPr>
          <p:cNvSpPr>
            <a:spLocks noGrp="1"/>
          </p:cNvSpPr>
          <p:nvPr>
            <p:ph sz="quarter" idx="15"/>
          </p:nvPr>
        </p:nvSpPr>
        <p:spPr>
          <a:xfrm>
            <a:off x="506158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662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4">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E05E9524-B50B-E241-842C-9C0E6AC80705}"/>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381000" y="304800"/>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17" name="Holder 4">
            <a:extLst>
              <a:ext uri="{FF2B5EF4-FFF2-40B4-BE49-F238E27FC236}">
                <a16:creationId xmlns:a16="http://schemas.microsoft.com/office/drawing/2014/main" id="{22B63809-4058-EA42-B6D9-BA1A8FA153B4}"/>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8" name="Content Placeholder 11">
            <a:extLst>
              <a:ext uri="{FF2B5EF4-FFF2-40B4-BE49-F238E27FC236}">
                <a16:creationId xmlns:a16="http://schemas.microsoft.com/office/drawing/2014/main" id="{17E8025B-A200-8D4F-97AB-F35278E9B1A6}"/>
              </a:ext>
            </a:extLst>
          </p:cNvPr>
          <p:cNvSpPr>
            <a:spLocks noGrp="1"/>
          </p:cNvSpPr>
          <p:nvPr>
            <p:ph sz="quarter" idx="14"/>
          </p:nvPr>
        </p:nvSpPr>
        <p:spPr>
          <a:xfrm>
            <a:off x="47942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1">
            <a:extLst>
              <a:ext uri="{FF2B5EF4-FFF2-40B4-BE49-F238E27FC236}">
                <a16:creationId xmlns:a16="http://schemas.microsoft.com/office/drawing/2014/main" id="{6CCD4093-B1D7-EE4D-AF7D-1C88565C4D7D}"/>
              </a:ext>
            </a:extLst>
          </p:cNvPr>
          <p:cNvSpPr>
            <a:spLocks noGrp="1"/>
          </p:cNvSpPr>
          <p:nvPr>
            <p:ph sz="quarter" idx="15"/>
          </p:nvPr>
        </p:nvSpPr>
        <p:spPr>
          <a:xfrm>
            <a:off x="506158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82C4EA0-42E3-C02B-2D37-A1B057E82D92}"/>
              </a:ext>
            </a:extLst>
          </p:cNvPr>
          <p:cNvPicPr>
            <a:picLocks noChangeAspect="1"/>
          </p:cNvPicPr>
          <p:nvPr userDrawn="1"/>
        </p:nvPicPr>
        <p:blipFill>
          <a:blip r:embed="rId2"/>
          <a:stretch>
            <a:fillRect/>
          </a:stretch>
        </p:blipFill>
        <p:spPr>
          <a:xfrm>
            <a:off x="304801" y="5884843"/>
            <a:ext cx="2286000" cy="590905"/>
          </a:xfrm>
          <a:prstGeom prst="rect">
            <a:avLst/>
          </a:prstGeom>
        </p:spPr>
      </p:pic>
    </p:spTree>
    <p:extLst>
      <p:ext uri="{BB962C8B-B14F-4D97-AF65-F5344CB8AC3E}">
        <p14:creationId xmlns:p14="http://schemas.microsoft.com/office/powerpoint/2010/main" val="3359885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p:spTree>
      <p:nvGrpSpPr>
        <p:cNvPr id="1" name=""/>
        <p:cNvGrpSpPr/>
        <p:nvPr/>
      </p:nvGrpSpPr>
      <p:grpSpPr>
        <a:xfrm>
          <a:off x="0" y="0"/>
          <a:ext cx="0" cy="0"/>
          <a:chOff x="0" y="0"/>
          <a:chExt cx="0" cy="0"/>
        </a:xfrm>
      </p:grpSpPr>
      <p:sp>
        <p:nvSpPr>
          <p:cNvPr id="20" name="object 5">
            <a:extLst>
              <a:ext uri="{FF2B5EF4-FFF2-40B4-BE49-F238E27FC236}">
                <a16:creationId xmlns:a16="http://schemas.microsoft.com/office/drawing/2014/main" id="{358CBED9-3D97-5A47-AEF4-8EB78B10ED2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pic>
        <p:nvPicPr>
          <p:cNvPr id="16" name="Picture 15">
            <a:extLst>
              <a:ext uri="{FF2B5EF4-FFF2-40B4-BE49-F238E27FC236}">
                <a16:creationId xmlns:a16="http://schemas.microsoft.com/office/drawing/2014/main" id="{46969731-76A4-294B-A213-3122FA707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17" name="Holder 4">
            <a:extLst>
              <a:ext uri="{FF2B5EF4-FFF2-40B4-BE49-F238E27FC236}">
                <a16:creationId xmlns:a16="http://schemas.microsoft.com/office/drawing/2014/main" id="{22B63809-4058-EA42-B6D9-BA1A8FA153B4}"/>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8" name="Holder 2">
            <a:extLst>
              <a:ext uri="{FF2B5EF4-FFF2-40B4-BE49-F238E27FC236}">
                <a16:creationId xmlns:a16="http://schemas.microsoft.com/office/drawing/2014/main" id="{AE705071-D838-2648-B020-378EF58C3A0A}"/>
              </a:ext>
            </a:extLst>
          </p:cNvPr>
          <p:cNvSpPr>
            <a:spLocks noGrp="1"/>
          </p:cNvSpPr>
          <p:nvPr>
            <p:ph type="title"/>
          </p:nvPr>
        </p:nvSpPr>
        <p:spPr>
          <a:xfrm>
            <a:off x="381000" y="304800"/>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9" name="Text Placeholder 4">
            <a:extLst>
              <a:ext uri="{FF2B5EF4-FFF2-40B4-BE49-F238E27FC236}">
                <a16:creationId xmlns:a16="http://schemas.microsoft.com/office/drawing/2014/main" id="{ACBC0354-EE4A-B643-9B2D-B2558DAE8674}"/>
              </a:ext>
            </a:extLst>
          </p:cNvPr>
          <p:cNvSpPr>
            <a:spLocks noGrp="1"/>
          </p:cNvSpPr>
          <p:nvPr>
            <p:ph type="body" sz="quarter" idx="10"/>
          </p:nvPr>
        </p:nvSpPr>
        <p:spPr>
          <a:xfrm>
            <a:off x="480152" y="1569947"/>
            <a:ext cx="4244248" cy="327181"/>
          </a:xfrm>
          <a:prstGeom prst="rect">
            <a:avLst/>
          </a:prstGeom>
        </p:spPr>
        <p:txBody>
          <a:bodyPr lIns="0" tIns="0" rIns="0" bIns="0"/>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1" name="Text Placeholder 4">
            <a:extLst>
              <a:ext uri="{FF2B5EF4-FFF2-40B4-BE49-F238E27FC236}">
                <a16:creationId xmlns:a16="http://schemas.microsoft.com/office/drawing/2014/main" id="{A15DC065-B78D-0D48-84F3-161C5D060B78}"/>
              </a:ext>
            </a:extLst>
          </p:cNvPr>
          <p:cNvSpPr>
            <a:spLocks noGrp="1"/>
          </p:cNvSpPr>
          <p:nvPr>
            <p:ph type="body" sz="quarter" idx="11"/>
          </p:nvPr>
        </p:nvSpPr>
        <p:spPr>
          <a:xfrm>
            <a:off x="5065599" y="1569947"/>
            <a:ext cx="4240136" cy="327181"/>
          </a:xfrm>
          <a:prstGeom prst="rect">
            <a:avLst/>
          </a:prstGeom>
        </p:spPr>
        <p:txBody>
          <a:bodyPr lIns="0" tIns="0" rIns="0" bIns="0"/>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Content Placeholder 11">
            <a:extLst>
              <a:ext uri="{FF2B5EF4-FFF2-40B4-BE49-F238E27FC236}">
                <a16:creationId xmlns:a16="http://schemas.microsoft.com/office/drawing/2014/main" id="{299C45AF-E689-004F-ABBB-A93531768696}"/>
              </a:ext>
            </a:extLst>
          </p:cNvPr>
          <p:cNvSpPr>
            <a:spLocks noGrp="1"/>
          </p:cNvSpPr>
          <p:nvPr>
            <p:ph sz="quarter" idx="14"/>
          </p:nvPr>
        </p:nvSpPr>
        <p:spPr>
          <a:xfrm>
            <a:off x="479425" y="2030613"/>
            <a:ext cx="4244975" cy="3760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B35E8E5D-3997-5C48-8C24-5CF462F51BDA}"/>
              </a:ext>
            </a:extLst>
          </p:cNvPr>
          <p:cNvSpPr>
            <a:spLocks noGrp="1"/>
          </p:cNvSpPr>
          <p:nvPr>
            <p:ph sz="quarter" idx="15"/>
          </p:nvPr>
        </p:nvSpPr>
        <p:spPr>
          <a:xfrm>
            <a:off x="5061585" y="2030613"/>
            <a:ext cx="4244975" cy="3760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722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4">
    <p:spTree>
      <p:nvGrpSpPr>
        <p:cNvPr id="1" name=""/>
        <p:cNvGrpSpPr/>
        <p:nvPr/>
      </p:nvGrpSpPr>
      <p:grpSpPr>
        <a:xfrm>
          <a:off x="0" y="0"/>
          <a:ext cx="0" cy="0"/>
          <a:chOff x="0" y="0"/>
          <a:chExt cx="0" cy="0"/>
        </a:xfrm>
      </p:grpSpPr>
      <p:sp>
        <p:nvSpPr>
          <p:cNvPr id="20" name="object 5">
            <a:extLst>
              <a:ext uri="{FF2B5EF4-FFF2-40B4-BE49-F238E27FC236}">
                <a16:creationId xmlns:a16="http://schemas.microsoft.com/office/drawing/2014/main" id="{358CBED9-3D97-5A47-AEF4-8EB78B10ED2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7" name="Holder 4">
            <a:extLst>
              <a:ext uri="{FF2B5EF4-FFF2-40B4-BE49-F238E27FC236}">
                <a16:creationId xmlns:a16="http://schemas.microsoft.com/office/drawing/2014/main" id="{22B63809-4058-EA42-B6D9-BA1A8FA153B4}"/>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8" name="Holder 2">
            <a:extLst>
              <a:ext uri="{FF2B5EF4-FFF2-40B4-BE49-F238E27FC236}">
                <a16:creationId xmlns:a16="http://schemas.microsoft.com/office/drawing/2014/main" id="{AE705071-D838-2648-B020-378EF58C3A0A}"/>
              </a:ext>
            </a:extLst>
          </p:cNvPr>
          <p:cNvSpPr>
            <a:spLocks noGrp="1"/>
          </p:cNvSpPr>
          <p:nvPr>
            <p:ph type="title"/>
          </p:nvPr>
        </p:nvSpPr>
        <p:spPr>
          <a:xfrm>
            <a:off x="381000" y="304800"/>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9" name="Text Placeholder 4">
            <a:extLst>
              <a:ext uri="{FF2B5EF4-FFF2-40B4-BE49-F238E27FC236}">
                <a16:creationId xmlns:a16="http://schemas.microsoft.com/office/drawing/2014/main" id="{ACBC0354-EE4A-B643-9B2D-B2558DAE8674}"/>
              </a:ext>
            </a:extLst>
          </p:cNvPr>
          <p:cNvSpPr>
            <a:spLocks noGrp="1"/>
          </p:cNvSpPr>
          <p:nvPr>
            <p:ph type="body" sz="quarter" idx="10"/>
          </p:nvPr>
        </p:nvSpPr>
        <p:spPr>
          <a:xfrm>
            <a:off x="480152" y="1569947"/>
            <a:ext cx="4244248" cy="327181"/>
          </a:xfrm>
          <a:prstGeom prst="rect">
            <a:avLst/>
          </a:prstGeom>
        </p:spPr>
        <p:txBody>
          <a:bodyPr lIns="0" tIns="0" rIns="0" bIns="0"/>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1" name="Text Placeholder 4">
            <a:extLst>
              <a:ext uri="{FF2B5EF4-FFF2-40B4-BE49-F238E27FC236}">
                <a16:creationId xmlns:a16="http://schemas.microsoft.com/office/drawing/2014/main" id="{A15DC065-B78D-0D48-84F3-161C5D060B78}"/>
              </a:ext>
            </a:extLst>
          </p:cNvPr>
          <p:cNvSpPr>
            <a:spLocks noGrp="1"/>
          </p:cNvSpPr>
          <p:nvPr>
            <p:ph type="body" sz="quarter" idx="11"/>
          </p:nvPr>
        </p:nvSpPr>
        <p:spPr>
          <a:xfrm>
            <a:off x="5065599" y="1569947"/>
            <a:ext cx="4240136" cy="327181"/>
          </a:xfrm>
          <a:prstGeom prst="rect">
            <a:avLst/>
          </a:prstGeom>
        </p:spPr>
        <p:txBody>
          <a:bodyPr lIns="0" tIns="0" rIns="0" bIns="0"/>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Content Placeholder 11">
            <a:extLst>
              <a:ext uri="{FF2B5EF4-FFF2-40B4-BE49-F238E27FC236}">
                <a16:creationId xmlns:a16="http://schemas.microsoft.com/office/drawing/2014/main" id="{299C45AF-E689-004F-ABBB-A93531768696}"/>
              </a:ext>
            </a:extLst>
          </p:cNvPr>
          <p:cNvSpPr>
            <a:spLocks noGrp="1"/>
          </p:cNvSpPr>
          <p:nvPr>
            <p:ph sz="quarter" idx="14"/>
          </p:nvPr>
        </p:nvSpPr>
        <p:spPr>
          <a:xfrm>
            <a:off x="479425" y="2030613"/>
            <a:ext cx="4244975" cy="3760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B35E8E5D-3997-5C48-8C24-5CF462F51BDA}"/>
              </a:ext>
            </a:extLst>
          </p:cNvPr>
          <p:cNvSpPr>
            <a:spLocks noGrp="1"/>
          </p:cNvSpPr>
          <p:nvPr>
            <p:ph sz="quarter" idx="15"/>
          </p:nvPr>
        </p:nvSpPr>
        <p:spPr>
          <a:xfrm>
            <a:off x="5061585" y="2030613"/>
            <a:ext cx="4244975" cy="3760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1BE7DEF-3F7A-1083-CFC0-AF16E80A6727}"/>
              </a:ext>
            </a:extLst>
          </p:cNvPr>
          <p:cNvPicPr>
            <a:picLocks noChangeAspect="1"/>
          </p:cNvPicPr>
          <p:nvPr userDrawn="1"/>
        </p:nvPicPr>
        <p:blipFill>
          <a:blip r:embed="rId2"/>
          <a:stretch>
            <a:fillRect/>
          </a:stretch>
        </p:blipFill>
        <p:spPr>
          <a:xfrm>
            <a:off x="304801" y="5943935"/>
            <a:ext cx="2057400" cy="531814"/>
          </a:xfrm>
          <a:prstGeom prst="rect">
            <a:avLst/>
          </a:prstGeom>
        </p:spPr>
      </p:pic>
    </p:spTree>
    <p:extLst>
      <p:ext uri="{BB962C8B-B14F-4D97-AF65-F5344CB8AC3E}">
        <p14:creationId xmlns:p14="http://schemas.microsoft.com/office/powerpoint/2010/main" val="853333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F9EFB08B-F67A-3548-A53C-E038F72FA129}"/>
              </a:ext>
            </a:extLst>
          </p:cNvPr>
          <p:cNvSpPr/>
          <p:nvPr userDrawn="1"/>
        </p:nvSpPr>
        <p:spPr>
          <a:xfrm>
            <a:off x="0" y="0"/>
            <a:ext cx="10769600" cy="6858000"/>
          </a:xfrm>
          <a:custGeom>
            <a:avLst/>
            <a:gdLst/>
            <a:ahLst/>
            <a:cxnLst/>
            <a:rect l="l" t="t" r="r" b="b"/>
            <a:pathLst>
              <a:path w="10769600" h="6858000">
                <a:moveTo>
                  <a:pt x="9104894" y="0"/>
                </a:moveTo>
                <a:lnTo>
                  <a:pt x="0" y="0"/>
                </a:lnTo>
                <a:lnTo>
                  <a:pt x="0" y="6858000"/>
                </a:lnTo>
                <a:lnTo>
                  <a:pt x="9104894" y="6858000"/>
                </a:lnTo>
                <a:lnTo>
                  <a:pt x="10769103" y="3429005"/>
                </a:lnTo>
                <a:lnTo>
                  <a:pt x="9104894" y="0"/>
                </a:lnTo>
                <a:close/>
              </a:path>
            </a:pathLst>
          </a:custGeom>
          <a:solidFill>
            <a:srgbClr val="FFFFFF">
              <a:alpha val="91998"/>
            </a:srgbClr>
          </a:solidFill>
        </p:spPr>
        <p:txBody>
          <a:bodyPr wrap="square" lIns="0" tIns="0" rIns="0" bIns="0" rtlCol="0"/>
          <a:lstStyle/>
          <a:p>
            <a:endParaRPr/>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270000" y="250302"/>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22" name="Holder 4">
            <a:extLst>
              <a:ext uri="{FF2B5EF4-FFF2-40B4-BE49-F238E27FC236}">
                <a16:creationId xmlns:a16="http://schemas.microsoft.com/office/drawing/2014/main" id="{BBE4007A-D9C5-F14F-B043-52409FB4DD0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2" name="Content Placeholder 11">
            <a:extLst>
              <a:ext uri="{FF2B5EF4-FFF2-40B4-BE49-F238E27FC236}">
                <a16:creationId xmlns:a16="http://schemas.microsoft.com/office/drawing/2014/main" id="{FA8EE748-2292-4E47-A384-7DEA0377F0A8}"/>
              </a:ext>
            </a:extLst>
          </p:cNvPr>
          <p:cNvSpPr>
            <a:spLocks noGrp="1"/>
          </p:cNvSpPr>
          <p:nvPr>
            <p:ph sz="quarter" idx="13"/>
          </p:nvPr>
        </p:nvSpPr>
        <p:spPr>
          <a:xfrm>
            <a:off x="479425" y="1527605"/>
            <a:ext cx="8835708"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2" descr="C:\Users\savanna.barksdale\Documents\Logos\2000px-US-DeptOfEducation-Seal.svg.png">
            <a:extLst>
              <a:ext uri="{FF2B5EF4-FFF2-40B4-BE49-F238E27FC236}">
                <a16:creationId xmlns:a16="http://schemas.microsoft.com/office/drawing/2014/main" id="{99DB285C-DBFE-FE6C-DA79-8AFE48AD467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8330" y="5742053"/>
            <a:ext cx="807689" cy="8434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F9EFB08B-F67A-3548-A53C-E038F72FA129}"/>
              </a:ext>
            </a:extLst>
          </p:cNvPr>
          <p:cNvSpPr/>
          <p:nvPr userDrawn="1"/>
        </p:nvSpPr>
        <p:spPr>
          <a:xfrm>
            <a:off x="0" y="0"/>
            <a:ext cx="10769600" cy="6858000"/>
          </a:xfrm>
          <a:custGeom>
            <a:avLst/>
            <a:gdLst/>
            <a:ahLst/>
            <a:cxnLst/>
            <a:rect l="l" t="t" r="r" b="b"/>
            <a:pathLst>
              <a:path w="10769600" h="6858000">
                <a:moveTo>
                  <a:pt x="9104894" y="0"/>
                </a:moveTo>
                <a:lnTo>
                  <a:pt x="0" y="0"/>
                </a:lnTo>
                <a:lnTo>
                  <a:pt x="0" y="6858000"/>
                </a:lnTo>
                <a:lnTo>
                  <a:pt x="9104894" y="6858000"/>
                </a:lnTo>
                <a:lnTo>
                  <a:pt x="10769103" y="3429005"/>
                </a:lnTo>
                <a:lnTo>
                  <a:pt x="9104894" y="0"/>
                </a:lnTo>
                <a:close/>
              </a:path>
            </a:pathLst>
          </a:custGeom>
          <a:solidFill>
            <a:srgbClr val="FFFFFF">
              <a:alpha val="91998"/>
            </a:srgbClr>
          </a:solidFill>
        </p:spPr>
        <p:txBody>
          <a:bodyPr wrap="square" lIns="0" tIns="0" rIns="0" bIns="0" rtlCol="0"/>
          <a:lstStyle/>
          <a:p>
            <a:endParaRPr/>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270000" y="250302"/>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pic>
        <p:nvPicPr>
          <p:cNvPr id="16" name="Picture 15">
            <a:extLst>
              <a:ext uri="{FF2B5EF4-FFF2-40B4-BE49-F238E27FC236}">
                <a16:creationId xmlns:a16="http://schemas.microsoft.com/office/drawing/2014/main" id="{46969731-76A4-294B-A213-3122FA707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22" name="Holder 4">
            <a:extLst>
              <a:ext uri="{FF2B5EF4-FFF2-40B4-BE49-F238E27FC236}">
                <a16:creationId xmlns:a16="http://schemas.microsoft.com/office/drawing/2014/main" id="{BBE4007A-D9C5-F14F-B043-52409FB4DD0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2" name="Content Placeholder 11">
            <a:extLst>
              <a:ext uri="{FF2B5EF4-FFF2-40B4-BE49-F238E27FC236}">
                <a16:creationId xmlns:a16="http://schemas.microsoft.com/office/drawing/2014/main" id="{FA8EE748-2292-4E47-A384-7DEA0377F0A8}"/>
              </a:ext>
            </a:extLst>
          </p:cNvPr>
          <p:cNvSpPr>
            <a:spLocks noGrp="1"/>
          </p:cNvSpPr>
          <p:nvPr>
            <p:ph sz="quarter" idx="13"/>
          </p:nvPr>
        </p:nvSpPr>
        <p:spPr>
          <a:xfrm>
            <a:off x="479425" y="1527605"/>
            <a:ext cx="8835708"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122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F9EFB08B-F67A-3548-A53C-E038F72FA129}"/>
              </a:ext>
            </a:extLst>
          </p:cNvPr>
          <p:cNvSpPr/>
          <p:nvPr userDrawn="1"/>
        </p:nvSpPr>
        <p:spPr>
          <a:xfrm>
            <a:off x="0" y="0"/>
            <a:ext cx="10769600" cy="6858000"/>
          </a:xfrm>
          <a:custGeom>
            <a:avLst/>
            <a:gdLst/>
            <a:ahLst/>
            <a:cxnLst/>
            <a:rect l="l" t="t" r="r" b="b"/>
            <a:pathLst>
              <a:path w="10769600" h="6858000">
                <a:moveTo>
                  <a:pt x="9104894" y="0"/>
                </a:moveTo>
                <a:lnTo>
                  <a:pt x="0" y="0"/>
                </a:lnTo>
                <a:lnTo>
                  <a:pt x="0" y="6858000"/>
                </a:lnTo>
                <a:lnTo>
                  <a:pt x="9104894" y="6858000"/>
                </a:lnTo>
                <a:lnTo>
                  <a:pt x="10769103" y="3429005"/>
                </a:lnTo>
                <a:lnTo>
                  <a:pt x="9104894" y="0"/>
                </a:lnTo>
                <a:close/>
              </a:path>
            </a:pathLst>
          </a:custGeom>
          <a:solidFill>
            <a:srgbClr val="FFFFFF">
              <a:alpha val="91998"/>
            </a:srgbClr>
          </a:solidFill>
        </p:spPr>
        <p:txBody>
          <a:bodyPr wrap="square" lIns="0" tIns="0" rIns="0" bIns="0" rtlCol="0"/>
          <a:lstStyle/>
          <a:p>
            <a:endParaRPr/>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270000" y="250302"/>
            <a:ext cx="882558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22" name="Holder 4">
            <a:extLst>
              <a:ext uri="{FF2B5EF4-FFF2-40B4-BE49-F238E27FC236}">
                <a16:creationId xmlns:a16="http://schemas.microsoft.com/office/drawing/2014/main" id="{BBE4007A-D9C5-F14F-B043-52409FB4DD0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2" name="Content Placeholder 11">
            <a:extLst>
              <a:ext uri="{FF2B5EF4-FFF2-40B4-BE49-F238E27FC236}">
                <a16:creationId xmlns:a16="http://schemas.microsoft.com/office/drawing/2014/main" id="{FA8EE748-2292-4E47-A384-7DEA0377F0A8}"/>
              </a:ext>
            </a:extLst>
          </p:cNvPr>
          <p:cNvSpPr>
            <a:spLocks noGrp="1"/>
          </p:cNvSpPr>
          <p:nvPr>
            <p:ph sz="quarter" idx="13"/>
          </p:nvPr>
        </p:nvSpPr>
        <p:spPr>
          <a:xfrm>
            <a:off x="479425" y="1527605"/>
            <a:ext cx="8835708"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84EABD8-8E64-6A6E-F696-CA99BA122321}"/>
              </a:ext>
            </a:extLst>
          </p:cNvPr>
          <p:cNvPicPr>
            <a:picLocks noChangeAspect="1"/>
          </p:cNvPicPr>
          <p:nvPr userDrawn="1"/>
        </p:nvPicPr>
        <p:blipFill>
          <a:blip r:embed="rId2"/>
          <a:stretch>
            <a:fillRect/>
          </a:stretch>
        </p:blipFill>
        <p:spPr>
          <a:xfrm>
            <a:off x="304801" y="5825753"/>
            <a:ext cx="2514600" cy="649995"/>
          </a:xfrm>
          <a:prstGeom prst="rect">
            <a:avLst/>
          </a:prstGeom>
        </p:spPr>
      </p:pic>
    </p:spTree>
    <p:extLst>
      <p:ext uri="{BB962C8B-B14F-4D97-AF65-F5344CB8AC3E}">
        <p14:creationId xmlns:p14="http://schemas.microsoft.com/office/powerpoint/2010/main" val="1089544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E10AAF-8E82-523F-18B1-D73B16F60F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25" y="-13842"/>
            <a:ext cx="9933863" cy="6858000"/>
          </a:xfrm>
          <a:prstGeom prst="rect">
            <a:avLst/>
          </a:prstGeom>
        </p:spPr>
      </p:pic>
      <p:sp>
        <p:nvSpPr>
          <p:cNvPr id="8" name="object 3">
            <a:extLst>
              <a:ext uri="{FF2B5EF4-FFF2-40B4-BE49-F238E27FC236}">
                <a16:creationId xmlns:a16="http://schemas.microsoft.com/office/drawing/2014/main" id="{0D486474-4316-314B-A41A-5295C2985C6E}"/>
              </a:ext>
            </a:extLst>
          </p:cNvPr>
          <p:cNvSpPr/>
          <p:nvPr userDrawn="1"/>
        </p:nvSpPr>
        <p:spPr>
          <a:xfrm>
            <a:off x="3212831" y="-13842"/>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0FCD820A-F8D3-5D42-9095-8180FD5D506C}"/>
              </a:ext>
            </a:extLst>
          </p:cNvPr>
          <p:cNvSpPr/>
          <p:nvPr userDrawn="1"/>
        </p:nvSpPr>
        <p:spPr>
          <a:xfrm>
            <a:off x="3730357" y="-52033"/>
            <a:ext cx="6672580" cy="6906426"/>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FFFFFF"/>
          </a:solidFill>
        </p:spPr>
        <p:txBody>
          <a:bodyPr wrap="square" lIns="0" tIns="0" rIns="0" bIns="0" rtlCol="0"/>
          <a:lstStyle/>
          <a:p>
            <a:endParaRPr/>
          </a:p>
        </p:txBody>
      </p:sp>
      <p:sp>
        <p:nvSpPr>
          <p:cNvPr id="28" name="Title 27">
            <a:extLst>
              <a:ext uri="{FF2B5EF4-FFF2-40B4-BE49-F238E27FC236}">
                <a16:creationId xmlns:a16="http://schemas.microsoft.com/office/drawing/2014/main" id="{D635AF55-5400-C640-B1F5-B60241B335F0}"/>
              </a:ext>
            </a:extLst>
          </p:cNvPr>
          <p:cNvSpPr>
            <a:spLocks noGrp="1"/>
          </p:cNvSpPr>
          <p:nvPr>
            <p:ph type="title"/>
          </p:nvPr>
        </p:nvSpPr>
        <p:spPr>
          <a:xfrm>
            <a:off x="6807298" y="1902450"/>
            <a:ext cx="4149761" cy="894878"/>
          </a:xfrm>
          <a:prstGeom prst="rect">
            <a:avLst/>
          </a:prstGeom>
        </p:spPr>
        <p:txBody>
          <a:bodyPr wrap="square" anchor="t" anchorCtr="0">
            <a:noAutofit/>
          </a:bodyPr>
          <a:lstStyle>
            <a:lvl1pPr algn="r">
              <a:defRPr sz="3200" b="1">
                <a:solidFill>
                  <a:srgbClr val="386EA4"/>
                </a:solidFill>
              </a:defRPr>
            </a:lvl1pPr>
          </a:lstStyle>
          <a:p>
            <a:endParaRPr lang="en-US"/>
          </a:p>
        </p:txBody>
      </p:sp>
      <p:pic>
        <p:nvPicPr>
          <p:cNvPr id="29" name="Picture 28">
            <a:extLst>
              <a:ext uri="{FF2B5EF4-FFF2-40B4-BE49-F238E27FC236}">
                <a16:creationId xmlns:a16="http://schemas.microsoft.com/office/drawing/2014/main" id="{F4FD3F5E-F310-AC4E-B9A1-F241B241B6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58200" y="5995806"/>
            <a:ext cx="2057400" cy="499598"/>
          </a:xfrm>
          <a:prstGeom prst="rect">
            <a:avLst/>
          </a:prstGeom>
        </p:spPr>
      </p:pic>
      <p:sp>
        <p:nvSpPr>
          <p:cNvPr id="3" name="Text Placeholder 2">
            <a:extLst>
              <a:ext uri="{FF2B5EF4-FFF2-40B4-BE49-F238E27FC236}">
                <a16:creationId xmlns:a16="http://schemas.microsoft.com/office/drawing/2014/main" id="{E03337FA-9CF7-694D-B2AD-FFBC0DAC5904}"/>
              </a:ext>
            </a:extLst>
          </p:cNvPr>
          <p:cNvSpPr>
            <a:spLocks noGrp="1"/>
          </p:cNvSpPr>
          <p:nvPr>
            <p:ph type="body" sz="quarter" idx="10"/>
          </p:nvPr>
        </p:nvSpPr>
        <p:spPr>
          <a:xfrm>
            <a:off x="6810229" y="3030258"/>
            <a:ext cx="4144108" cy="712359"/>
          </a:xfrm>
        </p:spPr>
        <p:txBody>
          <a:bodyPr anchor="t" anchorCtr="0">
            <a:noAutofit/>
          </a:bodyPr>
          <a:lstStyle>
            <a:lvl1pPr marL="0" indent="0" algn="r">
              <a:buNone/>
              <a:defRPr sz="2600">
                <a:latin typeface="+mn-lt"/>
              </a:defRPr>
            </a:lvl1pPr>
          </a:lstStyle>
          <a:p>
            <a:pPr lvl="0"/>
            <a:endParaRPr lang="en-US"/>
          </a:p>
        </p:txBody>
      </p:sp>
      <p:sp>
        <p:nvSpPr>
          <p:cNvPr id="11" name="Text Placeholder 2">
            <a:extLst>
              <a:ext uri="{FF2B5EF4-FFF2-40B4-BE49-F238E27FC236}">
                <a16:creationId xmlns:a16="http://schemas.microsoft.com/office/drawing/2014/main" id="{817835B5-AD74-0345-BF17-305828A424FF}"/>
              </a:ext>
            </a:extLst>
          </p:cNvPr>
          <p:cNvSpPr>
            <a:spLocks noGrp="1"/>
          </p:cNvSpPr>
          <p:nvPr>
            <p:ph type="body" sz="quarter" idx="11"/>
          </p:nvPr>
        </p:nvSpPr>
        <p:spPr>
          <a:xfrm>
            <a:off x="6807298" y="4952910"/>
            <a:ext cx="4144108" cy="802129"/>
          </a:xfrm>
        </p:spPr>
        <p:txBody>
          <a:bodyPr>
            <a:normAutofit/>
          </a:bodyPr>
          <a:lstStyle>
            <a:lvl1pPr marL="0" indent="0" algn="r">
              <a:spcAft>
                <a:spcPts val="300"/>
              </a:spcAft>
              <a:buNone/>
              <a:defRPr sz="2000">
                <a:latin typeface="Calibri" panose="020F0502020204030204" pitchFamily="34" charset="0"/>
                <a:cs typeface="Calibri" panose="020F0502020204030204" pitchFamily="34" charset="0"/>
              </a:defRPr>
            </a:lvl1pPr>
          </a:lstStyle>
          <a:p>
            <a:pPr lvl="0"/>
            <a:endParaRPr lang="en-US"/>
          </a:p>
        </p:txBody>
      </p:sp>
      <p:sp>
        <p:nvSpPr>
          <p:cNvPr id="12" name="Text Placeholder 2">
            <a:extLst>
              <a:ext uri="{FF2B5EF4-FFF2-40B4-BE49-F238E27FC236}">
                <a16:creationId xmlns:a16="http://schemas.microsoft.com/office/drawing/2014/main" id="{A9D0B740-EE97-7244-983D-74906D318C78}"/>
              </a:ext>
            </a:extLst>
          </p:cNvPr>
          <p:cNvSpPr>
            <a:spLocks noGrp="1"/>
          </p:cNvSpPr>
          <p:nvPr>
            <p:ph type="body" sz="quarter" idx="12"/>
          </p:nvPr>
        </p:nvSpPr>
        <p:spPr>
          <a:xfrm>
            <a:off x="6769422" y="4307117"/>
            <a:ext cx="4144108" cy="381000"/>
          </a:xfrm>
        </p:spPr>
        <p:txBody>
          <a:bodyPr anchor="ctr" anchorCtr="0">
            <a:noAutofit/>
          </a:bodyPr>
          <a:lstStyle>
            <a:lvl1pPr marL="0" indent="0" algn="r">
              <a:buNone/>
              <a:defRPr sz="2000" b="1">
                <a:latin typeface="Calibri" panose="020F0502020204030204" pitchFamily="34" charset="0"/>
                <a:cs typeface="Calibri" panose="020F0502020204030204" pitchFamily="34" charset="0"/>
              </a:defRPr>
            </a:lvl1pPr>
          </a:lstStyle>
          <a:p>
            <a:pPr lvl="0"/>
            <a:endParaRPr lang="en-US"/>
          </a:p>
        </p:txBody>
      </p:sp>
      <p:pic>
        <p:nvPicPr>
          <p:cNvPr id="5" name="Picture 4">
            <a:extLst>
              <a:ext uri="{FF2B5EF4-FFF2-40B4-BE49-F238E27FC236}">
                <a16:creationId xmlns:a16="http://schemas.microsoft.com/office/drawing/2014/main" id="{38348777-FF38-0802-D42B-47ED3EC3880B}"/>
              </a:ext>
            </a:extLst>
          </p:cNvPr>
          <p:cNvPicPr>
            <a:picLocks noChangeAspect="1"/>
          </p:cNvPicPr>
          <p:nvPr userDrawn="1"/>
        </p:nvPicPr>
        <p:blipFill>
          <a:blip r:embed="rId4"/>
          <a:stretch>
            <a:fillRect/>
          </a:stretch>
        </p:blipFill>
        <p:spPr>
          <a:xfrm>
            <a:off x="5028889" y="91512"/>
            <a:ext cx="6390044" cy="1649322"/>
          </a:xfrm>
          <a:prstGeom prst="rect">
            <a:avLst/>
          </a:prstGeom>
        </p:spPr>
      </p:pic>
      <p:pic>
        <p:nvPicPr>
          <p:cNvPr id="6" name="Picture 5">
            <a:extLst>
              <a:ext uri="{FF2B5EF4-FFF2-40B4-BE49-F238E27FC236}">
                <a16:creationId xmlns:a16="http://schemas.microsoft.com/office/drawing/2014/main" id="{36FEBF85-416F-3369-B06A-63861109174C}"/>
              </a:ext>
            </a:extLst>
          </p:cNvPr>
          <p:cNvPicPr>
            <a:picLocks noChangeAspect="1"/>
          </p:cNvPicPr>
          <p:nvPr userDrawn="1"/>
        </p:nvPicPr>
        <p:blipFill>
          <a:blip r:embed="rId5"/>
          <a:stretch>
            <a:fillRect/>
          </a:stretch>
        </p:blipFill>
        <p:spPr>
          <a:xfrm>
            <a:off x="7238168" y="5846036"/>
            <a:ext cx="804742" cy="841321"/>
          </a:xfrm>
          <a:prstGeom prst="rect">
            <a:avLst/>
          </a:prstGeom>
        </p:spPr>
      </p:pic>
    </p:spTree>
    <p:extLst>
      <p:ext uri="{BB962C8B-B14F-4D97-AF65-F5344CB8AC3E}">
        <p14:creationId xmlns:p14="http://schemas.microsoft.com/office/powerpoint/2010/main" val="3013782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with Photo">
    <p:bg>
      <p:bgPr>
        <a:solidFill>
          <a:schemeClr val="bg1"/>
        </a:solidFill>
        <a:effectLst/>
      </p:bgPr>
    </p:bg>
    <p:spTree>
      <p:nvGrpSpPr>
        <p:cNvPr id="1" name=""/>
        <p:cNvGrpSpPr/>
        <p:nvPr/>
      </p:nvGrpSpPr>
      <p:grpSpPr>
        <a:xfrm>
          <a:off x="0" y="0"/>
          <a:ext cx="0" cy="0"/>
          <a:chOff x="0" y="0"/>
          <a:chExt cx="0" cy="0"/>
        </a:xfrm>
      </p:grpSpPr>
      <p:pic>
        <p:nvPicPr>
          <p:cNvPr id="5" name="Picture 4" descr="A person working on a computer&#10;&#10;Description automatically generated with medium confidence">
            <a:extLst>
              <a:ext uri="{FF2B5EF4-FFF2-40B4-BE49-F238E27FC236}">
                <a16:creationId xmlns:a16="http://schemas.microsoft.com/office/drawing/2014/main" id="{3BEBE79C-F268-0961-5107-31D5825831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76600" y="-16042"/>
            <a:ext cx="8915400" cy="6858000"/>
          </a:xfrm>
          <a:prstGeom prst="rect">
            <a:avLst/>
          </a:prstGeom>
        </p:spPr>
      </p:pic>
      <p:sp>
        <p:nvSpPr>
          <p:cNvPr id="11" name="object 5">
            <a:extLst>
              <a:ext uri="{FF2B5EF4-FFF2-40B4-BE49-F238E27FC236}">
                <a16:creationId xmlns:a16="http://schemas.microsoft.com/office/drawing/2014/main" id="{F30E190B-DB46-C74B-B090-C2854C7072DF}"/>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20" name="object 4">
            <a:extLst>
              <a:ext uri="{FF2B5EF4-FFF2-40B4-BE49-F238E27FC236}">
                <a16:creationId xmlns:a16="http://schemas.microsoft.com/office/drawing/2014/main" id="{8631AE6B-084D-2449-B0C5-67EDFE3F2B6C}"/>
              </a:ext>
            </a:extLst>
          </p:cNvPr>
          <p:cNvSpPr/>
          <p:nvPr userDrawn="1"/>
        </p:nvSpPr>
        <p:spPr>
          <a:xfrm>
            <a:off x="-9568" y="0"/>
            <a:ext cx="6821664" cy="6874042"/>
          </a:xfrm>
          <a:custGeom>
            <a:avLst/>
            <a:gdLst>
              <a:gd name="connsiteX0" fmla="*/ 7240837 w 8905045"/>
              <a:gd name="connsiteY0" fmla="*/ 0 h 6858000"/>
              <a:gd name="connsiteX1" fmla="*/ 0 w 8905045"/>
              <a:gd name="connsiteY1" fmla="*/ 0 h 6858000"/>
              <a:gd name="connsiteX2" fmla="*/ 2067339 w 8905045"/>
              <a:gd name="connsiteY2" fmla="*/ 6858000 h 6858000"/>
              <a:gd name="connsiteX3" fmla="*/ 7240836 w 8905045"/>
              <a:gd name="connsiteY3" fmla="*/ 6858000 h 6858000"/>
              <a:gd name="connsiteX4" fmla="*/ 8905045 w 8905045"/>
              <a:gd name="connsiteY4" fmla="*/ 3429005 h 6858000"/>
              <a:gd name="connsiteX5" fmla="*/ 7240837 w 8905045"/>
              <a:gd name="connsiteY5" fmla="*/ 0 h 6858000"/>
              <a:gd name="connsiteX0" fmla="*/ 5173498 w 6837706"/>
              <a:gd name="connsiteY0" fmla="*/ 0 h 6858000"/>
              <a:gd name="connsiteX1" fmla="*/ 914400 w 6837706"/>
              <a:gd name="connsiteY1" fmla="*/ 0 h 6858000"/>
              <a:gd name="connsiteX2" fmla="*/ 0 w 6837706"/>
              <a:gd name="connsiteY2" fmla="*/ 6858000 h 6858000"/>
              <a:gd name="connsiteX3" fmla="*/ 5173497 w 6837706"/>
              <a:gd name="connsiteY3" fmla="*/ 6858000 h 6858000"/>
              <a:gd name="connsiteX4" fmla="*/ 6837706 w 6837706"/>
              <a:gd name="connsiteY4" fmla="*/ 3429005 h 6858000"/>
              <a:gd name="connsiteX5" fmla="*/ 5173498 w 6837706"/>
              <a:gd name="connsiteY5" fmla="*/ 0 h 6858000"/>
              <a:gd name="connsiteX0" fmla="*/ 5173498 w 6837706"/>
              <a:gd name="connsiteY0" fmla="*/ 0 h 6858000"/>
              <a:gd name="connsiteX1" fmla="*/ 48126 w 6837706"/>
              <a:gd name="connsiteY1" fmla="*/ 16042 h 6858000"/>
              <a:gd name="connsiteX2" fmla="*/ 0 w 6837706"/>
              <a:gd name="connsiteY2" fmla="*/ 6858000 h 6858000"/>
              <a:gd name="connsiteX3" fmla="*/ 5173497 w 6837706"/>
              <a:gd name="connsiteY3" fmla="*/ 6858000 h 6858000"/>
              <a:gd name="connsiteX4" fmla="*/ 6837706 w 6837706"/>
              <a:gd name="connsiteY4" fmla="*/ 3429005 h 6858000"/>
              <a:gd name="connsiteX5" fmla="*/ 5173498 w 6837706"/>
              <a:gd name="connsiteY5" fmla="*/ 0 h 6858000"/>
              <a:gd name="connsiteX0" fmla="*/ 5173498 w 6837706"/>
              <a:gd name="connsiteY0" fmla="*/ 0 h 6858000"/>
              <a:gd name="connsiteX1" fmla="*/ 64168 w 6837706"/>
              <a:gd name="connsiteY1" fmla="*/ 0 h 6858000"/>
              <a:gd name="connsiteX2" fmla="*/ 0 w 6837706"/>
              <a:gd name="connsiteY2" fmla="*/ 6858000 h 6858000"/>
              <a:gd name="connsiteX3" fmla="*/ 5173497 w 6837706"/>
              <a:gd name="connsiteY3" fmla="*/ 6858000 h 6858000"/>
              <a:gd name="connsiteX4" fmla="*/ 6837706 w 6837706"/>
              <a:gd name="connsiteY4" fmla="*/ 3429005 h 6858000"/>
              <a:gd name="connsiteX5" fmla="*/ 5173498 w 6837706"/>
              <a:gd name="connsiteY5" fmla="*/ 0 h 6858000"/>
              <a:gd name="connsiteX0" fmla="*/ 5109330 w 6773538"/>
              <a:gd name="connsiteY0" fmla="*/ 0 h 6858000"/>
              <a:gd name="connsiteX1" fmla="*/ 0 w 6773538"/>
              <a:gd name="connsiteY1" fmla="*/ 0 h 6858000"/>
              <a:gd name="connsiteX2" fmla="*/ 1074821 w 6773538"/>
              <a:gd name="connsiteY2" fmla="*/ 6537158 h 6858000"/>
              <a:gd name="connsiteX3" fmla="*/ 5109329 w 6773538"/>
              <a:gd name="connsiteY3" fmla="*/ 6858000 h 6858000"/>
              <a:gd name="connsiteX4" fmla="*/ 6773538 w 6773538"/>
              <a:gd name="connsiteY4" fmla="*/ 3429005 h 6858000"/>
              <a:gd name="connsiteX5" fmla="*/ 5109330 w 6773538"/>
              <a:gd name="connsiteY5" fmla="*/ 0 h 6858000"/>
              <a:gd name="connsiteX0" fmla="*/ 5157456 w 6821664"/>
              <a:gd name="connsiteY0" fmla="*/ 0 h 6874042"/>
              <a:gd name="connsiteX1" fmla="*/ 48126 w 6821664"/>
              <a:gd name="connsiteY1" fmla="*/ 0 h 6874042"/>
              <a:gd name="connsiteX2" fmla="*/ 0 w 6821664"/>
              <a:gd name="connsiteY2" fmla="*/ 6874042 h 6874042"/>
              <a:gd name="connsiteX3" fmla="*/ 5157455 w 6821664"/>
              <a:gd name="connsiteY3" fmla="*/ 6858000 h 6874042"/>
              <a:gd name="connsiteX4" fmla="*/ 6821664 w 6821664"/>
              <a:gd name="connsiteY4" fmla="*/ 3429005 h 6874042"/>
              <a:gd name="connsiteX5" fmla="*/ 5157456 w 6821664"/>
              <a:gd name="connsiteY5" fmla="*/ 0 h 687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664" h="6874042">
                <a:moveTo>
                  <a:pt x="5157456" y="0"/>
                </a:moveTo>
                <a:lnTo>
                  <a:pt x="48126" y="0"/>
                </a:lnTo>
                <a:lnTo>
                  <a:pt x="0" y="6874042"/>
                </a:lnTo>
                <a:lnTo>
                  <a:pt x="5157455" y="6858000"/>
                </a:lnTo>
                <a:lnTo>
                  <a:pt x="6821664" y="3429005"/>
                </a:lnTo>
                <a:lnTo>
                  <a:pt x="5157456" y="0"/>
                </a:lnTo>
                <a:close/>
              </a:path>
            </a:pathLst>
          </a:custGeom>
          <a:solidFill>
            <a:srgbClr val="FFFFFF"/>
          </a:solidFill>
        </p:spPr>
        <p:txBody>
          <a:bodyPr wrap="square" lIns="0" tIns="0" rIns="0" bIns="0" rtlCol="0"/>
          <a:lstStyle/>
          <a:p>
            <a:endParaRPr/>
          </a:p>
        </p:txBody>
      </p:sp>
      <p:sp>
        <p:nvSpPr>
          <p:cNvPr id="13" name="object 3">
            <a:extLst>
              <a:ext uri="{FF2B5EF4-FFF2-40B4-BE49-F238E27FC236}">
                <a16:creationId xmlns:a16="http://schemas.microsoft.com/office/drawing/2014/main" id="{13EC9258-255B-A341-9104-13B1F083997C}"/>
              </a:ext>
            </a:extLst>
          </p:cNvPr>
          <p:cNvSpPr/>
          <p:nvPr userDrawn="1"/>
        </p:nvSpPr>
        <p:spPr>
          <a:xfrm>
            <a:off x="543510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10" name="Holder 2">
            <a:extLst>
              <a:ext uri="{FF2B5EF4-FFF2-40B4-BE49-F238E27FC236}">
                <a16:creationId xmlns:a16="http://schemas.microsoft.com/office/drawing/2014/main" id="{F8673C9D-3B52-4A4B-9295-9F2B05D5E110}"/>
              </a:ext>
            </a:extLst>
          </p:cNvPr>
          <p:cNvSpPr>
            <a:spLocks noGrp="1"/>
          </p:cNvSpPr>
          <p:nvPr>
            <p:ph type="title"/>
          </p:nvPr>
        </p:nvSpPr>
        <p:spPr>
          <a:xfrm>
            <a:off x="452669" y="265362"/>
            <a:ext cx="49549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pic>
        <p:nvPicPr>
          <p:cNvPr id="26" name="Picture 25">
            <a:extLst>
              <a:ext uri="{FF2B5EF4-FFF2-40B4-BE49-F238E27FC236}">
                <a16:creationId xmlns:a16="http://schemas.microsoft.com/office/drawing/2014/main" id="{11A6EF11-8940-0D46-B93A-2B044D70FC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14" name="Holder 4">
            <a:extLst>
              <a:ext uri="{FF2B5EF4-FFF2-40B4-BE49-F238E27FC236}">
                <a16:creationId xmlns:a16="http://schemas.microsoft.com/office/drawing/2014/main" id="{B3895AF8-3E6C-9242-A74A-7CA7C9604694}"/>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6" name="Content Placeholder 11">
            <a:extLst>
              <a:ext uri="{FF2B5EF4-FFF2-40B4-BE49-F238E27FC236}">
                <a16:creationId xmlns:a16="http://schemas.microsoft.com/office/drawing/2014/main" id="{1A7E3C62-430C-F543-B406-EC702178F8F2}"/>
              </a:ext>
            </a:extLst>
          </p:cNvPr>
          <p:cNvSpPr>
            <a:spLocks noGrp="1"/>
          </p:cNvSpPr>
          <p:nvPr>
            <p:ph sz="quarter" idx="14"/>
          </p:nvPr>
        </p:nvSpPr>
        <p:spPr>
          <a:xfrm>
            <a:off x="479425" y="1527605"/>
            <a:ext cx="49556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663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with Photo">
    <p:bg>
      <p:bgPr>
        <a:solidFill>
          <a:schemeClr val="bg1"/>
        </a:solidFill>
        <a:effectLst/>
      </p:bgPr>
    </p:bg>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F30E190B-DB46-C74B-B090-C2854C7072DF}"/>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20" name="object 4">
            <a:extLst>
              <a:ext uri="{FF2B5EF4-FFF2-40B4-BE49-F238E27FC236}">
                <a16:creationId xmlns:a16="http://schemas.microsoft.com/office/drawing/2014/main" id="{8631AE6B-084D-2449-B0C5-67EDFE3F2B6C}"/>
              </a:ext>
            </a:extLst>
          </p:cNvPr>
          <p:cNvSpPr/>
          <p:nvPr userDrawn="1"/>
        </p:nvSpPr>
        <p:spPr>
          <a:xfrm>
            <a:off x="19016" y="0"/>
            <a:ext cx="6821664" cy="6874042"/>
          </a:xfrm>
          <a:custGeom>
            <a:avLst/>
            <a:gdLst>
              <a:gd name="connsiteX0" fmla="*/ 7240837 w 8905045"/>
              <a:gd name="connsiteY0" fmla="*/ 0 h 6858000"/>
              <a:gd name="connsiteX1" fmla="*/ 0 w 8905045"/>
              <a:gd name="connsiteY1" fmla="*/ 0 h 6858000"/>
              <a:gd name="connsiteX2" fmla="*/ 2067339 w 8905045"/>
              <a:gd name="connsiteY2" fmla="*/ 6858000 h 6858000"/>
              <a:gd name="connsiteX3" fmla="*/ 7240836 w 8905045"/>
              <a:gd name="connsiteY3" fmla="*/ 6858000 h 6858000"/>
              <a:gd name="connsiteX4" fmla="*/ 8905045 w 8905045"/>
              <a:gd name="connsiteY4" fmla="*/ 3429005 h 6858000"/>
              <a:gd name="connsiteX5" fmla="*/ 7240837 w 8905045"/>
              <a:gd name="connsiteY5" fmla="*/ 0 h 6858000"/>
              <a:gd name="connsiteX0" fmla="*/ 5173498 w 6837706"/>
              <a:gd name="connsiteY0" fmla="*/ 0 h 6858000"/>
              <a:gd name="connsiteX1" fmla="*/ 914400 w 6837706"/>
              <a:gd name="connsiteY1" fmla="*/ 0 h 6858000"/>
              <a:gd name="connsiteX2" fmla="*/ 0 w 6837706"/>
              <a:gd name="connsiteY2" fmla="*/ 6858000 h 6858000"/>
              <a:gd name="connsiteX3" fmla="*/ 5173497 w 6837706"/>
              <a:gd name="connsiteY3" fmla="*/ 6858000 h 6858000"/>
              <a:gd name="connsiteX4" fmla="*/ 6837706 w 6837706"/>
              <a:gd name="connsiteY4" fmla="*/ 3429005 h 6858000"/>
              <a:gd name="connsiteX5" fmla="*/ 5173498 w 6837706"/>
              <a:gd name="connsiteY5" fmla="*/ 0 h 6858000"/>
              <a:gd name="connsiteX0" fmla="*/ 5173498 w 6837706"/>
              <a:gd name="connsiteY0" fmla="*/ 0 h 6858000"/>
              <a:gd name="connsiteX1" fmla="*/ 48126 w 6837706"/>
              <a:gd name="connsiteY1" fmla="*/ 16042 h 6858000"/>
              <a:gd name="connsiteX2" fmla="*/ 0 w 6837706"/>
              <a:gd name="connsiteY2" fmla="*/ 6858000 h 6858000"/>
              <a:gd name="connsiteX3" fmla="*/ 5173497 w 6837706"/>
              <a:gd name="connsiteY3" fmla="*/ 6858000 h 6858000"/>
              <a:gd name="connsiteX4" fmla="*/ 6837706 w 6837706"/>
              <a:gd name="connsiteY4" fmla="*/ 3429005 h 6858000"/>
              <a:gd name="connsiteX5" fmla="*/ 5173498 w 6837706"/>
              <a:gd name="connsiteY5" fmla="*/ 0 h 6858000"/>
              <a:gd name="connsiteX0" fmla="*/ 5173498 w 6837706"/>
              <a:gd name="connsiteY0" fmla="*/ 0 h 6858000"/>
              <a:gd name="connsiteX1" fmla="*/ 64168 w 6837706"/>
              <a:gd name="connsiteY1" fmla="*/ 0 h 6858000"/>
              <a:gd name="connsiteX2" fmla="*/ 0 w 6837706"/>
              <a:gd name="connsiteY2" fmla="*/ 6858000 h 6858000"/>
              <a:gd name="connsiteX3" fmla="*/ 5173497 w 6837706"/>
              <a:gd name="connsiteY3" fmla="*/ 6858000 h 6858000"/>
              <a:gd name="connsiteX4" fmla="*/ 6837706 w 6837706"/>
              <a:gd name="connsiteY4" fmla="*/ 3429005 h 6858000"/>
              <a:gd name="connsiteX5" fmla="*/ 5173498 w 6837706"/>
              <a:gd name="connsiteY5" fmla="*/ 0 h 6858000"/>
              <a:gd name="connsiteX0" fmla="*/ 5109330 w 6773538"/>
              <a:gd name="connsiteY0" fmla="*/ 0 h 6858000"/>
              <a:gd name="connsiteX1" fmla="*/ 0 w 6773538"/>
              <a:gd name="connsiteY1" fmla="*/ 0 h 6858000"/>
              <a:gd name="connsiteX2" fmla="*/ 1074821 w 6773538"/>
              <a:gd name="connsiteY2" fmla="*/ 6537158 h 6858000"/>
              <a:gd name="connsiteX3" fmla="*/ 5109329 w 6773538"/>
              <a:gd name="connsiteY3" fmla="*/ 6858000 h 6858000"/>
              <a:gd name="connsiteX4" fmla="*/ 6773538 w 6773538"/>
              <a:gd name="connsiteY4" fmla="*/ 3429005 h 6858000"/>
              <a:gd name="connsiteX5" fmla="*/ 5109330 w 6773538"/>
              <a:gd name="connsiteY5" fmla="*/ 0 h 6858000"/>
              <a:gd name="connsiteX0" fmla="*/ 5157456 w 6821664"/>
              <a:gd name="connsiteY0" fmla="*/ 0 h 6874042"/>
              <a:gd name="connsiteX1" fmla="*/ 48126 w 6821664"/>
              <a:gd name="connsiteY1" fmla="*/ 0 h 6874042"/>
              <a:gd name="connsiteX2" fmla="*/ 0 w 6821664"/>
              <a:gd name="connsiteY2" fmla="*/ 6874042 h 6874042"/>
              <a:gd name="connsiteX3" fmla="*/ 5157455 w 6821664"/>
              <a:gd name="connsiteY3" fmla="*/ 6858000 h 6874042"/>
              <a:gd name="connsiteX4" fmla="*/ 6821664 w 6821664"/>
              <a:gd name="connsiteY4" fmla="*/ 3429005 h 6874042"/>
              <a:gd name="connsiteX5" fmla="*/ 5157456 w 6821664"/>
              <a:gd name="connsiteY5" fmla="*/ 0 h 687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664" h="6874042">
                <a:moveTo>
                  <a:pt x="5157456" y="0"/>
                </a:moveTo>
                <a:lnTo>
                  <a:pt x="48126" y="0"/>
                </a:lnTo>
                <a:lnTo>
                  <a:pt x="0" y="6874042"/>
                </a:lnTo>
                <a:lnTo>
                  <a:pt x="5157455" y="6858000"/>
                </a:lnTo>
                <a:lnTo>
                  <a:pt x="6821664" y="3429005"/>
                </a:lnTo>
                <a:lnTo>
                  <a:pt x="5157456" y="0"/>
                </a:lnTo>
                <a:close/>
              </a:path>
            </a:pathLst>
          </a:custGeom>
          <a:solidFill>
            <a:srgbClr val="FFFFFF"/>
          </a:solidFill>
        </p:spPr>
        <p:txBody>
          <a:bodyPr wrap="square" lIns="0" tIns="0" rIns="0" bIns="0" rtlCol="0"/>
          <a:lstStyle/>
          <a:p>
            <a:endParaRPr/>
          </a:p>
        </p:txBody>
      </p:sp>
      <p:sp>
        <p:nvSpPr>
          <p:cNvPr id="13" name="object 3">
            <a:extLst>
              <a:ext uri="{FF2B5EF4-FFF2-40B4-BE49-F238E27FC236}">
                <a16:creationId xmlns:a16="http://schemas.microsoft.com/office/drawing/2014/main" id="{13EC9258-255B-A341-9104-13B1F083997C}"/>
              </a:ext>
            </a:extLst>
          </p:cNvPr>
          <p:cNvSpPr/>
          <p:nvPr userDrawn="1"/>
        </p:nvSpPr>
        <p:spPr>
          <a:xfrm>
            <a:off x="543510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pic>
        <p:nvPicPr>
          <p:cNvPr id="26" name="Picture 25">
            <a:extLst>
              <a:ext uri="{FF2B5EF4-FFF2-40B4-BE49-F238E27FC236}">
                <a16:creationId xmlns:a16="http://schemas.microsoft.com/office/drawing/2014/main" id="{11A6EF11-8940-0D46-B93A-2B044D70FC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14" name="Holder 4">
            <a:extLst>
              <a:ext uri="{FF2B5EF4-FFF2-40B4-BE49-F238E27FC236}">
                <a16:creationId xmlns:a16="http://schemas.microsoft.com/office/drawing/2014/main" id="{B3895AF8-3E6C-9242-A74A-7CA7C9604694}"/>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12" name="Holder 2">
            <a:extLst>
              <a:ext uri="{FF2B5EF4-FFF2-40B4-BE49-F238E27FC236}">
                <a16:creationId xmlns:a16="http://schemas.microsoft.com/office/drawing/2014/main" id="{66A90F87-A02F-344F-BA2A-38A9E64A511A}"/>
              </a:ext>
            </a:extLst>
          </p:cNvPr>
          <p:cNvSpPr>
            <a:spLocks noGrp="1"/>
          </p:cNvSpPr>
          <p:nvPr>
            <p:ph type="title"/>
          </p:nvPr>
        </p:nvSpPr>
        <p:spPr>
          <a:xfrm>
            <a:off x="407275" y="272073"/>
            <a:ext cx="49549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15" name="Content Placeholder 11">
            <a:extLst>
              <a:ext uri="{FF2B5EF4-FFF2-40B4-BE49-F238E27FC236}">
                <a16:creationId xmlns:a16="http://schemas.microsoft.com/office/drawing/2014/main" id="{BCE7EB8E-6B41-BB47-9971-4FB0BEF913A5}"/>
              </a:ext>
            </a:extLst>
          </p:cNvPr>
          <p:cNvSpPr>
            <a:spLocks noGrp="1"/>
          </p:cNvSpPr>
          <p:nvPr>
            <p:ph sz="quarter" idx="14" hasCustomPrompt="1"/>
          </p:nvPr>
        </p:nvSpPr>
        <p:spPr>
          <a:xfrm>
            <a:off x="479425" y="1527605"/>
            <a:ext cx="4955675" cy="405309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58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with Photo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EF1C83-F67D-4B68-5476-536AB3363737}"/>
              </a:ext>
            </a:extLst>
          </p:cNvPr>
          <p:cNvPicPr>
            <a:picLocks noChangeAspect="1"/>
          </p:cNvPicPr>
          <p:nvPr userDrawn="1"/>
        </p:nvPicPr>
        <p:blipFill>
          <a:blip r:embed="rId2"/>
          <a:stretch>
            <a:fillRect/>
          </a:stretch>
        </p:blipFill>
        <p:spPr>
          <a:xfrm>
            <a:off x="-18359" y="0"/>
            <a:ext cx="10290707" cy="6858000"/>
          </a:xfrm>
          <a:prstGeom prst="rect">
            <a:avLst/>
          </a:prstGeom>
        </p:spPr>
      </p:pic>
      <p:sp>
        <p:nvSpPr>
          <p:cNvPr id="12" name="object 3">
            <a:extLst>
              <a:ext uri="{FF2B5EF4-FFF2-40B4-BE49-F238E27FC236}">
                <a16:creationId xmlns:a16="http://schemas.microsoft.com/office/drawing/2014/main" id="{06E7C654-6726-3148-BD63-7DBE320DA2E6}"/>
              </a:ext>
            </a:extLst>
          </p:cNvPr>
          <p:cNvSpPr/>
          <p:nvPr userDrawn="1"/>
        </p:nvSpPr>
        <p:spPr>
          <a:xfrm>
            <a:off x="38988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20" name="object 4">
            <a:extLst>
              <a:ext uri="{FF2B5EF4-FFF2-40B4-BE49-F238E27FC236}">
                <a16:creationId xmlns:a16="http://schemas.microsoft.com/office/drawing/2014/main" id="{8F3E2E0A-B839-1547-A453-8B3DE9B290A3}"/>
              </a:ext>
            </a:extLst>
          </p:cNvPr>
          <p:cNvSpPr/>
          <p:nvPr userDrawn="1"/>
        </p:nvSpPr>
        <p:spPr>
          <a:xfrm>
            <a:off x="4627368" y="0"/>
            <a:ext cx="7561580" cy="6858000"/>
          </a:xfrm>
          <a:custGeom>
            <a:avLst/>
            <a:gdLst/>
            <a:ahLst/>
            <a:cxnLst/>
            <a:rect l="l" t="t" r="r" b="b"/>
            <a:pathLst>
              <a:path w="7561580" h="6858000">
                <a:moveTo>
                  <a:pt x="7561583" y="0"/>
                </a:moveTo>
                <a:lnTo>
                  <a:pt x="0" y="0"/>
                </a:lnTo>
                <a:lnTo>
                  <a:pt x="1665935" y="3429000"/>
                </a:lnTo>
                <a:lnTo>
                  <a:pt x="0" y="6858000"/>
                </a:lnTo>
                <a:lnTo>
                  <a:pt x="7561583" y="6858000"/>
                </a:lnTo>
                <a:lnTo>
                  <a:pt x="7561583" y="0"/>
                </a:lnTo>
                <a:close/>
              </a:path>
            </a:pathLst>
          </a:custGeom>
          <a:solidFill>
            <a:srgbClr val="FFFFFF"/>
          </a:solidFill>
        </p:spPr>
        <p:txBody>
          <a:bodyPr wrap="square" lIns="0" tIns="0" rIns="0" bIns="0" rtlCol="0"/>
          <a:lstStyle/>
          <a:p>
            <a:endParaRPr/>
          </a:p>
        </p:txBody>
      </p:sp>
      <p:sp>
        <p:nvSpPr>
          <p:cNvPr id="11" name="Holder 2">
            <a:extLst>
              <a:ext uri="{FF2B5EF4-FFF2-40B4-BE49-F238E27FC236}">
                <a16:creationId xmlns:a16="http://schemas.microsoft.com/office/drawing/2014/main" id="{2027B6F8-11B4-5B4C-99DA-0AE16CEF8466}"/>
              </a:ext>
            </a:extLst>
          </p:cNvPr>
          <p:cNvSpPr>
            <a:spLocks noGrp="1"/>
          </p:cNvSpPr>
          <p:nvPr>
            <p:ph type="title"/>
          </p:nvPr>
        </p:nvSpPr>
        <p:spPr>
          <a:xfrm>
            <a:off x="6496363" y="271359"/>
            <a:ext cx="4952312"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pic>
        <p:nvPicPr>
          <p:cNvPr id="24" name="Picture 23">
            <a:extLst>
              <a:ext uri="{FF2B5EF4-FFF2-40B4-BE49-F238E27FC236}">
                <a16:creationId xmlns:a16="http://schemas.microsoft.com/office/drawing/2014/main" id="{FF4ABDBC-3555-5543-B31F-9C05E997F9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3342" y="6019800"/>
            <a:ext cx="1579300" cy="383501"/>
          </a:xfrm>
          <a:prstGeom prst="rect">
            <a:avLst/>
          </a:prstGeom>
        </p:spPr>
      </p:pic>
      <p:sp>
        <p:nvSpPr>
          <p:cNvPr id="16" name="Content Placeholder 11">
            <a:extLst>
              <a:ext uri="{FF2B5EF4-FFF2-40B4-BE49-F238E27FC236}">
                <a16:creationId xmlns:a16="http://schemas.microsoft.com/office/drawing/2014/main" id="{D25723E2-79DA-0642-9B17-53808C97B9AF}"/>
              </a:ext>
            </a:extLst>
          </p:cNvPr>
          <p:cNvSpPr>
            <a:spLocks noGrp="1"/>
          </p:cNvSpPr>
          <p:nvPr>
            <p:ph sz="quarter" idx="14"/>
          </p:nvPr>
        </p:nvSpPr>
        <p:spPr>
          <a:xfrm>
            <a:off x="6553889" y="1527605"/>
            <a:ext cx="4952312"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685D5ECE-80F5-E648-8407-680F84D85048}"/>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5" name="Holder 4">
            <a:extLst>
              <a:ext uri="{FF2B5EF4-FFF2-40B4-BE49-F238E27FC236}">
                <a16:creationId xmlns:a16="http://schemas.microsoft.com/office/drawing/2014/main" id="{A596E9F9-E94F-214E-806B-C369F41D684C}"/>
              </a:ext>
            </a:extLst>
          </p:cNvPr>
          <p:cNvSpPr>
            <a:spLocks noGrp="1"/>
          </p:cNvSpPr>
          <p:nvPr>
            <p:ph type="sldNum" sz="quarter" idx="7"/>
          </p:nvPr>
        </p:nvSpPr>
        <p:spPr>
          <a:xfrm>
            <a:off x="11461116" y="6172200"/>
            <a:ext cx="426084"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4990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4">
    <p:bg>
      <p:bgPr>
        <a:solidFill>
          <a:schemeClr val="bg1"/>
        </a:solidFill>
        <a:effectLst/>
      </p:bgPr>
    </p:bg>
    <p:spTree>
      <p:nvGrpSpPr>
        <p:cNvPr id="1" name=""/>
        <p:cNvGrpSpPr/>
        <p:nvPr/>
      </p:nvGrpSpPr>
      <p:grpSpPr>
        <a:xfrm>
          <a:off x="0" y="0"/>
          <a:ext cx="0" cy="0"/>
          <a:chOff x="0" y="0"/>
          <a:chExt cx="0" cy="0"/>
        </a:xfrm>
      </p:grpSpPr>
      <p:pic>
        <p:nvPicPr>
          <p:cNvPr id="6" name="Picture 5" descr="A group of students in a classroom&#10;&#10;Description automatically generated with medium confidence">
            <a:extLst>
              <a:ext uri="{FF2B5EF4-FFF2-40B4-BE49-F238E27FC236}">
                <a16:creationId xmlns:a16="http://schemas.microsoft.com/office/drawing/2014/main" id="{00B91FA3-74CA-96CA-3EB9-49CC835DD0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9"/>
            <a:ext cx="4407849" cy="6858000"/>
          </a:xfrm>
          <a:prstGeom prst="rect">
            <a:avLst/>
          </a:prstGeom>
        </p:spPr>
      </p:pic>
      <p:sp>
        <p:nvSpPr>
          <p:cNvPr id="17" name="bk object 17"/>
          <p:cNvSpPr/>
          <p:nvPr/>
        </p:nvSpPr>
        <p:spPr>
          <a:xfrm>
            <a:off x="10667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18" name="bk object 18"/>
          <p:cNvSpPr/>
          <p:nvPr/>
        </p:nvSpPr>
        <p:spPr>
          <a:xfrm>
            <a:off x="1795269" y="0"/>
            <a:ext cx="10393680" cy="6858000"/>
          </a:xfrm>
          <a:custGeom>
            <a:avLst/>
            <a:gdLst/>
            <a:ahLst/>
            <a:cxnLst/>
            <a:rect l="l" t="t" r="r" b="b"/>
            <a:pathLst>
              <a:path w="10393680" h="6858000">
                <a:moveTo>
                  <a:pt x="10393682" y="0"/>
                </a:moveTo>
                <a:lnTo>
                  <a:pt x="0" y="0"/>
                </a:lnTo>
                <a:lnTo>
                  <a:pt x="1665935" y="3429000"/>
                </a:lnTo>
                <a:lnTo>
                  <a:pt x="0" y="6858000"/>
                </a:lnTo>
                <a:lnTo>
                  <a:pt x="10393682" y="6858000"/>
                </a:lnTo>
                <a:lnTo>
                  <a:pt x="10393682" y="0"/>
                </a:lnTo>
                <a:close/>
              </a:path>
            </a:pathLst>
          </a:custGeom>
          <a:solidFill>
            <a:srgbClr val="FFFFFF"/>
          </a:solidFill>
        </p:spPr>
        <p:txBody>
          <a:bodyPr wrap="square" lIns="0" tIns="0" rIns="0" bIns="0" rtlCol="0"/>
          <a:lstStyle/>
          <a:p>
            <a:endParaRPr/>
          </a:p>
        </p:txBody>
      </p:sp>
      <p:sp>
        <p:nvSpPr>
          <p:cNvPr id="21" name="bk object 21"/>
          <p:cNvSpPr/>
          <p:nvPr/>
        </p:nvSpPr>
        <p:spPr>
          <a:xfrm>
            <a:off x="7264527" y="2584919"/>
            <a:ext cx="1734185" cy="534670"/>
          </a:xfrm>
          <a:custGeom>
            <a:avLst/>
            <a:gdLst/>
            <a:ahLst/>
            <a:cxnLst/>
            <a:rect l="l" t="t" r="r" b="b"/>
            <a:pathLst>
              <a:path w="1734184" h="534669">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22" name="bk object 22"/>
          <p:cNvSpPr/>
          <p:nvPr/>
        </p:nvSpPr>
        <p:spPr>
          <a:xfrm>
            <a:off x="8998457" y="2584919"/>
            <a:ext cx="1734185" cy="534670"/>
          </a:xfrm>
          <a:custGeom>
            <a:avLst/>
            <a:gdLst/>
            <a:ahLst/>
            <a:cxnLst/>
            <a:rect l="l" t="t" r="r" b="b"/>
            <a:pathLst>
              <a:path w="1734184" h="534669">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23" name="bk object 23"/>
          <p:cNvSpPr/>
          <p:nvPr/>
        </p:nvSpPr>
        <p:spPr>
          <a:xfrm>
            <a:off x="7264527" y="3653040"/>
            <a:ext cx="1734185" cy="534670"/>
          </a:xfrm>
          <a:custGeom>
            <a:avLst/>
            <a:gdLst/>
            <a:ahLst/>
            <a:cxnLst/>
            <a:rect l="l" t="t" r="r" b="b"/>
            <a:pathLst>
              <a:path w="1734184" h="534670">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24" name="bk object 24"/>
          <p:cNvSpPr/>
          <p:nvPr/>
        </p:nvSpPr>
        <p:spPr>
          <a:xfrm>
            <a:off x="8998457" y="3653040"/>
            <a:ext cx="1734185" cy="534670"/>
          </a:xfrm>
          <a:custGeom>
            <a:avLst/>
            <a:gdLst/>
            <a:ahLst/>
            <a:cxnLst/>
            <a:rect l="l" t="t" r="r" b="b"/>
            <a:pathLst>
              <a:path w="1734184" h="534670">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12" name="Holder 2">
            <a:extLst>
              <a:ext uri="{FF2B5EF4-FFF2-40B4-BE49-F238E27FC236}">
                <a16:creationId xmlns:a16="http://schemas.microsoft.com/office/drawing/2014/main" id="{0F8476CB-09C5-1449-BFE1-B1C52725EFFE}"/>
              </a:ext>
            </a:extLst>
          </p:cNvPr>
          <p:cNvSpPr>
            <a:spLocks noGrp="1"/>
          </p:cNvSpPr>
          <p:nvPr>
            <p:ph type="title"/>
          </p:nvPr>
        </p:nvSpPr>
        <p:spPr>
          <a:xfrm>
            <a:off x="3887594" y="254876"/>
            <a:ext cx="7150383"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pic>
        <p:nvPicPr>
          <p:cNvPr id="13" name="Picture 12">
            <a:extLst>
              <a:ext uri="{FF2B5EF4-FFF2-40B4-BE49-F238E27FC236}">
                <a16:creationId xmlns:a16="http://schemas.microsoft.com/office/drawing/2014/main" id="{2878CDF7-F493-514C-82D6-0CE6F589FE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3342" y="6019800"/>
            <a:ext cx="1579300" cy="383501"/>
          </a:xfrm>
          <a:prstGeom prst="rect">
            <a:avLst/>
          </a:prstGeom>
        </p:spPr>
      </p:pic>
      <p:sp>
        <p:nvSpPr>
          <p:cNvPr id="5" name="Table Placeholder 4">
            <a:extLst>
              <a:ext uri="{FF2B5EF4-FFF2-40B4-BE49-F238E27FC236}">
                <a16:creationId xmlns:a16="http://schemas.microsoft.com/office/drawing/2014/main" id="{71AFDC37-C077-8B4D-B2A1-56A5DB1F0369}"/>
              </a:ext>
            </a:extLst>
          </p:cNvPr>
          <p:cNvSpPr>
            <a:spLocks noGrp="1"/>
          </p:cNvSpPr>
          <p:nvPr>
            <p:ph type="tbl" sz="quarter" idx="10"/>
          </p:nvPr>
        </p:nvSpPr>
        <p:spPr>
          <a:xfrm>
            <a:off x="3887788" y="1524000"/>
            <a:ext cx="7149906" cy="4149725"/>
          </a:xfrm>
          <a:prstGeom prst="rect">
            <a:avLst/>
          </a:prstGeom>
        </p:spPr>
        <p:txBody>
          <a:bodyPr/>
          <a:lstStyle/>
          <a:p>
            <a:endParaRPr lang="en-US"/>
          </a:p>
        </p:txBody>
      </p:sp>
      <p:sp>
        <p:nvSpPr>
          <p:cNvPr id="14" name="object 5">
            <a:extLst>
              <a:ext uri="{FF2B5EF4-FFF2-40B4-BE49-F238E27FC236}">
                <a16:creationId xmlns:a16="http://schemas.microsoft.com/office/drawing/2014/main" id="{3E75A9D5-F9FF-AE4C-B901-7A93D36185A5}"/>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28" name="Holder 4">
            <a:extLst>
              <a:ext uri="{FF2B5EF4-FFF2-40B4-BE49-F238E27FC236}">
                <a16:creationId xmlns:a16="http://schemas.microsoft.com/office/drawing/2014/main" id="{44111383-6363-FF4E-B1DC-18D0707D31EC}"/>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Exampl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floor, ceiling, airport&#10;&#10;Description automatically generated">
            <a:extLst>
              <a:ext uri="{FF2B5EF4-FFF2-40B4-BE49-F238E27FC236}">
                <a16:creationId xmlns:a16="http://schemas.microsoft.com/office/drawing/2014/main" id="{EAEE1033-68A0-AB43-3726-C177352128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397562" cy="6858000"/>
          </a:xfrm>
          <a:prstGeom prst="rect">
            <a:avLst/>
          </a:prstGeom>
        </p:spPr>
      </p:pic>
      <p:sp>
        <p:nvSpPr>
          <p:cNvPr id="17" name="bk object 17"/>
          <p:cNvSpPr/>
          <p:nvPr/>
        </p:nvSpPr>
        <p:spPr>
          <a:xfrm>
            <a:off x="10667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18" name="bk object 18"/>
          <p:cNvSpPr/>
          <p:nvPr/>
        </p:nvSpPr>
        <p:spPr>
          <a:xfrm>
            <a:off x="1795269" y="0"/>
            <a:ext cx="10393680" cy="6858000"/>
          </a:xfrm>
          <a:custGeom>
            <a:avLst/>
            <a:gdLst/>
            <a:ahLst/>
            <a:cxnLst/>
            <a:rect l="l" t="t" r="r" b="b"/>
            <a:pathLst>
              <a:path w="10393680" h="6858000">
                <a:moveTo>
                  <a:pt x="10393682" y="0"/>
                </a:moveTo>
                <a:lnTo>
                  <a:pt x="0" y="0"/>
                </a:lnTo>
                <a:lnTo>
                  <a:pt x="1665935" y="3429000"/>
                </a:lnTo>
                <a:lnTo>
                  <a:pt x="0" y="6858000"/>
                </a:lnTo>
                <a:lnTo>
                  <a:pt x="10393682" y="6858000"/>
                </a:lnTo>
                <a:lnTo>
                  <a:pt x="10393682" y="0"/>
                </a:lnTo>
                <a:close/>
              </a:path>
            </a:pathLst>
          </a:custGeom>
          <a:solidFill>
            <a:srgbClr val="FFFFFF"/>
          </a:solidFill>
        </p:spPr>
        <p:txBody>
          <a:bodyPr wrap="square" lIns="0" tIns="0" rIns="0" bIns="0" rtlCol="0"/>
          <a:lstStyle/>
          <a:p>
            <a:endParaRPr/>
          </a:p>
        </p:txBody>
      </p:sp>
      <p:sp>
        <p:nvSpPr>
          <p:cNvPr id="21" name="bk object 21"/>
          <p:cNvSpPr/>
          <p:nvPr/>
        </p:nvSpPr>
        <p:spPr>
          <a:xfrm>
            <a:off x="7264527" y="2584919"/>
            <a:ext cx="1734185" cy="534670"/>
          </a:xfrm>
          <a:custGeom>
            <a:avLst/>
            <a:gdLst/>
            <a:ahLst/>
            <a:cxnLst/>
            <a:rect l="l" t="t" r="r" b="b"/>
            <a:pathLst>
              <a:path w="1734184" h="534669">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22" name="bk object 22"/>
          <p:cNvSpPr/>
          <p:nvPr/>
        </p:nvSpPr>
        <p:spPr>
          <a:xfrm>
            <a:off x="8998457" y="2584919"/>
            <a:ext cx="1734185" cy="534670"/>
          </a:xfrm>
          <a:custGeom>
            <a:avLst/>
            <a:gdLst/>
            <a:ahLst/>
            <a:cxnLst/>
            <a:rect l="l" t="t" r="r" b="b"/>
            <a:pathLst>
              <a:path w="1734184" h="534669">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23" name="bk object 23"/>
          <p:cNvSpPr/>
          <p:nvPr/>
        </p:nvSpPr>
        <p:spPr>
          <a:xfrm>
            <a:off x="7264527" y="3653040"/>
            <a:ext cx="1734185" cy="534670"/>
          </a:xfrm>
          <a:custGeom>
            <a:avLst/>
            <a:gdLst/>
            <a:ahLst/>
            <a:cxnLst/>
            <a:rect l="l" t="t" r="r" b="b"/>
            <a:pathLst>
              <a:path w="1734184" h="534670">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24" name="bk object 24"/>
          <p:cNvSpPr/>
          <p:nvPr/>
        </p:nvSpPr>
        <p:spPr>
          <a:xfrm>
            <a:off x="8998457" y="3653040"/>
            <a:ext cx="1734185" cy="534670"/>
          </a:xfrm>
          <a:custGeom>
            <a:avLst/>
            <a:gdLst/>
            <a:ahLst/>
            <a:cxnLst/>
            <a:rect l="l" t="t" r="r" b="b"/>
            <a:pathLst>
              <a:path w="1734184" h="534670">
                <a:moveTo>
                  <a:pt x="1733930" y="0"/>
                </a:moveTo>
                <a:lnTo>
                  <a:pt x="0" y="0"/>
                </a:lnTo>
                <a:lnTo>
                  <a:pt x="0" y="534060"/>
                </a:lnTo>
                <a:lnTo>
                  <a:pt x="1733930" y="534060"/>
                </a:lnTo>
                <a:lnTo>
                  <a:pt x="1733930" y="0"/>
                </a:lnTo>
                <a:close/>
              </a:path>
            </a:pathLst>
          </a:custGeom>
          <a:solidFill>
            <a:srgbClr val="FFFFFF"/>
          </a:solidFill>
        </p:spPr>
        <p:txBody>
          <a:bodyPr wrap="square" lIns="0" tIns="0" rIns="0" bIns="0" rtlCol="0"/>
          <a:lstStyle/>
          <a:p>
            <a:endParaRPr/>
          </a:p>
        </p:txBody>
      </p:sp>
      <p:sp>
        <p:nvSpPr>
          <p:cNvPr id="12" name="Holder 2">
            <a:extLst>
              <a:ext uri="{FF2B5EF4-FFF2-40B4-BE49-F238E27FC236}">
                <a16:creationId xmlns:a16="http://schemas.microsoft.com/office/drawing/2014/main" id="{0F8476CB-09C5-1449-BFE1-B1C52725EFFE}"/>
              </a:ext>
            </a:extLst>
          </p:cNvPr>
          <p:cNvSpPr>
            <a:spLocks noGrp="1"/>
          </p:cNvSpPr>
          <p:nvPr>
            <p:ph type="title"/>
          </p:nvPr>
        </p:nvSpPr>
        <p:spPr>
          <a:xfrm>
            <a:off x="3887593" y="603169"/>
            <a:ext cx="7150383"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graphicFrame>
        <p:nvGraphicFramePr>
          <p:cNvPr id="15" name="Table 14">
            <a:extLst>
              <a:ext uri="{FF2B5EF4-FFF2-40B4-BE49-F238E27FC236}">
                <a16:creationId xmlns:a16="http://schemas.microsoft.com/office/drawing/2014/main" id="{967DC734-BC56-3843-B0EE-BE1BE7BBF834}"/>
              </a:ext>
            </a:extLst>
          </p:cNvPr>
          <p:cNvGraphicFramePr>
            <a:graphicFrameLocks noGrp="1"/>
          </p:cNvGraphicFramePr>
          <p:nvPr userDrawn="1">
            <p:extLst>
              <p:ext uri="{D42A27DB-BD31-4B8C-83A1-F6EECF244321}">
                <p14:modId xmlns:p14="http://schemas.microsoft.com/office/powerpoint/2010/main" val="1180382196"/>
              </p:ext>
            </p:extLst>
          </p:nvPr>
        </p:nvGraphicFramePr>
        <p:xfrm>
          <a:off x="3868855" y="1399549"/>
          <a:ext cx="7169120" cy="4211450"/>
        </p:xfrm>
        <a:graphic>
          <a:graphicData uri="http://schemas.openxmlformats.org/drawingml/2006/table">
            <a:tbl>
              <a:tblPr firstRow="1" bandRow="1">
                <a:tableStyleId>{21E4AEA4-8DFA-4A89-87EB-49C32662AFE0}</a:tableStyleId>
              </a:tblPr>
              <a:tblGrid>
                <a:gridCol w="1792280">
                  <a:extLst>
                    <a:ext uri="{9D8B030D-6E8A-4147-A177-3AD203B41FA5}">
                      <a16:colId xmlns:a16="http://schemas.microsoft.com/office/drawing/2014/main" val="2253585679"/>
                    </a:ext>
                  </a:extLst>
                </a:gridCol>
                <a:gridCol w="1792280">
                  <a:extLst>
                    <a:ext uri="{9D8B030D-6E8A-4147-A177-3AD203B41FA5}">
                      <a16:colId xmlns:a16="http://schemas.microsoft.com/office/drawing/2014/main" val="2925526642"/>
                    </a:ext>
                  </a:extLst>
                </a:gridCol>
                <a:gridCol w="1792280">
                  <a:extLst>
                    <a:ext uri="{9D8B030D-6E8A-4147-A177-3AD203B41FA5}">
                      <a16:colId xmlns:a16="http://schemas.microsoft.com/office/drawing/2014/main" val="3406153499"/>
                    </a:ext>
                  </a:extLst>
                </a:gridCol>
                <a:gridCol w="1792280">
                  <a:extLst>
                    <a:ext uri="{9D8B030D-6E8A-4147-A177-3AD203B41FA5}">
                      <a16:colId xmlns:a16="http://schemas.microsoft.com/office/drawing/2014/main" val="3048078056"/>
                    </a:ext>
                  </a:extLst>
                </a:gridCol>
              </a:tblGrid>
              <a:tr h="421145">
                <a:tc>
                  <a:txBody>
                    <a:bodyPr/>
                    <a:lstStyle/>
                    <a:p>
                      <a:endParaRPr lang="en-US">
                        <a:latin typeface="Calibri" panose="020F0502020204030204" pitchFamily="34" charset="0"/>
                        <a:cs typeface="Calibri" panose="020F0502020204030204" pitchFamily="34" charset="0"/>
                      </a:endParaRPr>
                    </a:p>
                  </a:txBody>
                  <a:tcPr>
                    <a:lnB w="12700" cap="flat" cmpd="sng" algn="ctr">
                      <a:solidFill>
                        <a:srgbClr val="328612"/>
                      </a:solidFill>
                      <a:prstDash val="solid"/>
                      <a:round/>
                      <a:headEnd type="none" w="med" len="med"/>
                      <a:tailEnd type="none" w="med" len="med"/>
                    </a:lnB>
                    <a:noFill/>
                  </a:tcPr>
                </a:tc>
                <a:tc>
                  <a:txBody>
                    <a:bodyPr/>
                    <a:lstStyle/>
                    <a:p>
                      <a:r>
                        <a:rPr lang="en-US" b="1">
                          <a:solidFill>
                            <a:srgbClr val="386EA4"/>
                          </a:solidFill>
                          <a:latin typeface="Calibri" panose="020F0502020204030204" pitchFamily="34" charset="0"/>
                          <a:cs typeface="Calibri" panose="020F0502020204030204" pitchFamily="34" charset="0"/>
                        </a:rPr>
                        <a:t>Header 1</a:t>
                      </a:r>
                    </a:p>
                  </a:txBody>
                  <a:tcPr marL="182880" anchor="b">
                    <a:lnB w="12700" cap="flat" cmpd="sng" algn="ctr">
                      <a:solidFill>
                        <a:srgbClr val="328612"/>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solidFill>
                            <a:srgbClr val="386EA4"/>
                          </a:solidFill>
                          <a:latin typeface="Calibri" panose="020F0502020204030204" pitchFamily="34" charset="0"/>
                          <a:cs typeface="Calibri" panose="020F0502020204030204" pitchFamily="34" charset="0"/>
                        </a:rPr>
                        <a:t>Header 1</a:t>
                      </a:r>
                    </a:p>
                  </a:txBody>
                  <a:tcPr marL="182880" anchor="b">
                    <a:lnB w="12700" cap="flat" cmpd="sng" algn="ctr">
                      <a:solidFill>
                        <a:srgbClr val="328612"/>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solidFill>
                            <a:srgbClr val="386EA4"/>
                          </a:solidFill>
                          <a:latin typeface="Calibri" panose="020F0502020204030204" pitchFamily="34" charset="0"/>
                          <a:cs typeface="Calibri" panose="020F0502020204030204" pitchFamily="34" charset="0"/>
                        </a:rPr>
                        <a:t>Header 1</a:t>
                      </a:r>
                    </a:p>
                  </a:txBody>
                  <a:tcPr marL="182880" anchor="b">
                    <a:lnB w="12700" cap="flat" cmpd="sng" algn="ctr">
                      <a:solidFill>
                        <a:srgbClr val="328612"/>
                      </a:solidFill>
                      <a:prstDash val="solid"/>
                      <a:round/>
                      <a:headEnd type="none" w="med" len="med"/>
                      <a:tailEnd type="none" w="med" len="med"/>
                    </a:lnB>
                    <a:noFill/>
                  </a:tcPr>
                </a:tc>
                <a:extLst>
                  <a:ext uri="{0D108BD9-81ED-4DB2-BD59-A6C34878D82A}">
                    <a16:rowId xmlns:a16="http://schemas.microsoft.com/office/drawing/2014/main" val="2573223070"/>
                  </a:ext>
                </a:extLst>
              </a:tr>
              <a:tr h="421145">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solidFill>
                            <a:srgbClr val="386EA4"/>
                          </a:solidFill>
                          <a:latin typeface="Calibri" panose="020F0502020204030204" pitchFamily="34" charset="0"/>
                          <a:cs typeface="Calibri" panose="020F0502020204030204" pitchFamily="34" charset="0"/>
                        </a:rPr>
                        <a:t>Category A</a:t>
                      </a:r>
                    </a:p>
                  </a:txBody>
                  <a:tcPr marL="182880" anchor="ctr">
                    <a:lnR w="3175" cap="flat" cmpd="sng" algn="ctr">
                      <a:solidFill>
                        <a:srgbClr val="328612"/>
                      </a:solidFill>
                      <a:prstDash val="solid"/>
                      <a:round/>
                      <a:headEnd type="none" w="med" len="med"/>
                      <a:tailEnd type="none" w="med" len="med"/>
                    </a:lnR>
                    <a:lnT w="12700" cap="flat" cmpd="sng" algn="ctr">
                      <a:solidFill>
                        <a:srgbClr val="328612"/>
                      </a:solidFill>
                      <a:prstDash val="solid"/>
                      <a:round/>
                      <a:headEnd type="none" w="med" len="med"/>
                      <a:tailEnd type="none" w="med" len="med"/>
                    </a:lnT>
                    <a:solidFill>
                      <a:srgbClr val="328612">
                        <a:alpha val="10196"/>
                      </a:srgb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a:solidFill>
                            <a:srgbClr val="386EA4"/>
                          </a:solidFill>
                          <a:latin typeface="Calibri" panose="020F0502020204030204" pitchFamily="34" charset="0"/>
                          <a:cs typeface="Calibri" panose="020F0502020204030204" pitchFamily="34" charset="0"/>
                        </a:rPr>
                        <a:t>Text</a:t>
                      </a: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lnT w="12700" cap="flat" cmpd="sng" algn="ctr">
                      <a:solidFill>
                        <a:srgbClr val="328612"/>
                      </a:solidFill>
                      <a:prstDash val="solid"/>
                      <a:round/>
                      <a:headEnd type="none" w="med" len="med"/>
                      <a:tailEnd type="none" w="med" len="med"/>
                    </a:lnT>
                    <a:solidFill>
                      <a:srgbClr val="328612">
                        <a:alpha val="10196"/>
                      </a:srgb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a:solidFill>
                            <a:srgbClr val="386EA4"/>
                          </a:solidFill>
                          <a:latin typeface="Calibri" panose="020F0502020204030204" pitchFamily="34" charset="0"/>
                          <a:cs typeface="Calibri" panose="020F0502020204030204" pitchFamily="34" charset="0"/>
                        </a:rPr>
                        <a:t>Text</a:t>
                      </a: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lnT w="12700" cap="flat" cmpd="sng" algn="ctr">
                      <a:solidFill>
                        <a:srgbClr val="328612"/>
                      </a:solidFill>
                      <a:prstDash val="solid"/>
                      <a:round/>
                      <a:headEnd type="none" w="med" len="med"/>
                      <a:tailEnd type="none" w="med" len="med"/>
                    </a:lnT>
                    <a:solidFill>
                      <a:srgbClr val="328612">
                        <a:alpha val="10196"/>
                      </a:srgb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a:solidFill>
                            <a:srgbClr val="386EA4"/>
                          </a:solidFill>
                          <a:latin typeface="Calibri" panose="020F0502020204030204" pitchFamily="34" charset="0"/>
                          <a:cs typeface="Calibri" panose="020F0502020204030204" pitchFamily="34" charset="0"/>
                        </a:rPr>
                        <a:t>Text</a:t>
                      </a:r>
                    </a:p>
                  </a:txBody>
                  <a:tcPr marL="182880" anchor="ctr">
                    <a:lnL w="3175" cap="flat" cmpd="sng" algn="ctr">
                      <a:solidFill>
                        <a:srgbClr val="328612"/>
                      </a:solidFill>
                      <a:prstDash val="solid"/>
                      <a:round/>
                      <a:headEnd type="none" w="med" len="med"/>
                      <a:tailEnd type="none" w="med" len="med"/>
                    </a:lnL>
                    <a:lnT w="12700" cap="flat" cmpd="sng" algn="ctr">
                      <a:solidFill>
                        <a:srgbClr val="328612"/>
                      </a:solidFill>
                      <a:prstDash val="solid"/>
                      <a:round/>
                      <a:headEnd type="none" w="med" len="med"/>
                      <a:tailEnd type="none" w="med" len="med"/>
                    </a:lnT>
                    <a:solidFill>
                      <a:srgbClr val="328612">
                        <a:alpha val="10196"/>
                      </a:srgbClr>
                    </a:solidFill>
                  </a:tcPr>
                </a:tc>
                <a:extLst>
                  <a:ext uri="{0D108BD9-81ED-4DB2-BD59-A6C34878D82A}">
                    <a16:rowId xmlns:a16="http://schemas.microsoft.com/office/drawing/2014/main" val="3664596402"/>
                  </a:ext>
                </a:extLst>
              </a:tr>
              <a:tr h="421145">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solidFill>
                            <a:srgbClr val="386EA4"/>
                          </a:solidFill>
                          <a:latin typeface="Calibri" panose="020F0502020204030204" pitchFamily="34" charset="0"/>
                          <a:cs typeface="Calibri" panose="020F0502020204030204" pitchFamily="34" charset="0"/>
                        </a:rPr>
                        <a:t>Category B</a:t>
                      </a:r>
                    </a:p>
                  </a:txBody>
                  <a:tcPr marL="182880" anchor="ctr">
                    <a:lnR w="3175" cap="flat" cmpd="sng" algn="ctr">
                      <a:solidFill>
                        <a:srgbClr val="328612"/>
                      </a:solidFill>
                      <a:prstDash val="solid"/>
                      <a:round/>
                      <a:headEnd type="none" w="med" len="med"/>
                      <a:tailEnd type="none" w="med" len="med"/>
                    </a:lnR>
                    <a:solidFill>
                      <a:schemeClr val="bg1"/>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chemeClr val="bg1"/>
                    </a:solidFill>
                  </a:tcPr>
                </a:tc>
                <a:extLst>
                  <a:ext uri="{0D108BD9-81ED-4DB2-BD59-A6C34878D82A}">
                    <a16:rowId xmlns:a16="http://schemas.microsoft.com/office/drawing/2014/main" val="1919126"/>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C</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rgbClr val="328612">
                        <a:alpha val="9804"/>
                      </a:srgbClr>
                    </a:solidFill>
                  </a:tcPr>
                </a:tc>
                <a:extLst>
                  <a:ext uri="{0D108BD9-81ED-4DB2-BD59-A6C34878D82A}">
                    <a16:rowId xmlns:a16="http://schemas.microsoft.com/office/drawing/2014/main" val="2974945537"/>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D</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chemeClr val="bg1">
                        <a:alpha val="9804"/>
                      </a:schemeClr>
                    </a:solidFill>
                  </a:tcPr>
                </a:tc>
                <a:extLst>
                  <a:ext uri="{0D108BD9-81ED-4DB2-BD59-A6C34878D82A}">
                    <a16:rowId xmlns:a16="http://schemas.microsoft.com/office/drawing/2014/main" val="2976334243"/>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E</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rgbClr val="328612">
                        <a:alpha val="9804"/>
                      </a:srgbClr>
                    </a:solidFill>
                  </a:tcPr>
                </a:tc>
                <a:extLst>
                  <a:ext uri="{0D108BD9-81ED-4DB2-BD59-A6C34878D82A}">
                    <a16:rowId xmlns:a16="http://schemas.microsoft.com/office/drawing/2014/main" val="2536580710"/>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F</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chemeClr val="bg1">
                        <a:alpha val="9804"/>
                      </a:schemeClr>
                    </a:solidFill>
                  </a:tcPr>
                </a:tc>
                <a:extLst>
                  <a:ext uri="{0D108BD9-81ED-4DB2-BD59-A6C34878D82A}">
                    <a16:rowId xmlns:a16="http://schemas.microsoft.com/office/drawing/2014/main" val="1275714988"/>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G</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rgbClr val="328612">
                        <a:alpha val="9804"/>
                      </a:srgbClr>
                    </a:solidFill>
                  </a:tcPr>
                </a:tc>
                <a:extLst>
                  <a:ext uri="{0D108BD9-81ED-4DB2-BD59-A6C34878D82A}">
                    <a16:rowId xmlns:a16="http://schemas.microsoft.com/office/drawing/2014/main" val="150200641"/>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H</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chemeClr val="bg1">
                        <a:alpha val="9804"/>
                      </a:scheme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chemeClr val="bg1">
                        <a:alpha val="9804"/>
                      </a:schemeClr>
                    </a:solidFill>
                  </a:tcPr>
                </a:tc>
                <a:extLst>
                  <a:ext uri="{0D108BD9-81ED-4DB2-BD59-A6C34878D82A}">
                    <a16:rowId xmlns:a16="http://schemas.microsoft.com/office/drawing/2014/main" val="2164178817"/>
                  </a:ext>
                </a:extLst>
              </a:tr>
              <a:tr h="421145">
                <a:tc>
                  <a:txBody>
                    <a:bodyPr/>
                    <a:lstStyle/>
                    <a:p>
                      <a:r>
                        <a:rPr lang="en-US" b="1">
                          <a:solidFill>
                            <a:srgbClr val="386EA4"/>
                          </a:solidFill>
                          <a:latin typeface="Calibri" panose="020F0502020204030204" pitchFamily="34" charset="0"/>
                          <a:cs typeface="Calibri" panose="020F0502020204030204" pitchFamily="34" charset="0"/>
                        </a:rPr>
                        <a:t>Category I</a:t>
                      </a:r>
                      <a:endParaRPr lang="en-US">
                        <a:latin typeface="Calibri" panose="020F0502020204030204" pitchFamily="34" charset="0"/>
                        <a:cs typeface="Calibri" panose="020F0502020204030204" pitchFamily="34" charset="0"/>
                      </a:endParaRPr>
                    </a:p>
                  </a:txBody>
                  <a:tcPr marL="182880" anchor="ctr">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lnR w="3175" cap="flat" cmpd="sng" algn="ctr">
                      <a:solidFill>
                        <a:srgbClr val="328612"/>
                      </a:solidFill>
                      <a:prstDash val="solid"/>
                      <a:round/>
                      <a:headEnd type="none" w="med" len="med"/>
                      <a:tailEnd type="none" w="med" len="med"/>
                    </a:lnR>
                    <a:solidFill>
                      <a:srgbClr val="328612">
                        <a:alpha val="9804"/>
                      </a:srgbClr>
                    </a:solidFill>
                  </a:tcPr>
                </a:tc>
                <a:tc>
                  <a:txBody>
                    <a:bodyPr/>
                    <a:lstStyle/>
                    <a:p>
                      <a:r>
                        <a:rPr lang="en-US" b="0">
                          <a:solidFill>
                            <a:srgbClr val="386EA4"/>
                          </a:solidFill>
                          <a:latin typeface="Calibri" panose="020F0502020204030204" pitchFamily="34" charset="0"/>
                          <a:cs typeface="Calibri" panose="020F0502020204030204" pitchFamily="34" charset="0"/>
                        </a:rPr>
                        <a:t>Text</a:t>
                      </a:r>
                      <a:endParaRPr lang="en-US">
                        <a:latin typeface="Calibri" panose="020F0502020204030204" pitchFamily="34" charset="0"/>
                        <a:cs typeface="Calibri" panose="020F0502020204030204" pitchFamily="34" charset="0"/>
                      </a:endParaRPr>
                    </a:p>
                  </a:txBody>
                  <a:tcPr marL="182880" anchor="ctr">
                    <a:lnL w="3175" cap="flat" cmpd="sng" algn="ctr">
                      <a:solidFill>
                        <a:srgbClr val="328612"/>
                      </a:solidFill>
                      <a:prstDash val="solid"/>
                      <a:round/>
                      <a:headEnd type="none" w="med" len="med"/>
                      <a:tailEnd type="none" w="med" len="med"/>
                    </a:lnL>
                    <a:solidFill>
                      <a:srgbClr val="328612">
                        <a:alpha val="9804"/>
                      </a:srgbClr>
                    </a:solidFill>
                  </a:tcPr>
                </a:tc>
                <a:extLst>
                  <a:ext uri="{0D108BD9-81ED-4DB2-BD59-A6C34878D82A}">
                    <a16:rowId xmlns:a16="http://schemas.microsoft.com/office/drawing/2014/main" val="740313770"/>
                  </a:ext>
                </a:extLst>
              </a:tr>
            </a:tbl>
          </a:graphicData>
        </a:graphic>
      </p:graphicFrame>
      <p:pic>
        <p:nvPicPr>
          <p:cNvPr id="28" name="Picture 27">
            <a:extLst>
              <a:ext uri="{FF2B5EF4-FFF2-40B4-BE49-F238E27FC236}">
                <a16:creationId xmlns:a16="http://schemas.microsoft.com/office/drawing/2014/main" id="{C5057623-1802-BB4D-A3FA-51DF6A52AA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3342" y="6019800"/>
            <a:ext cx="1579300" cy="383501"/>
          </a:xfrm>
          <a:prstGeom prst="rect">
            <a:avLst/>
          </a:prstGeom>
        </p:spPr>
      </p:pic>
      <p:sp>
        <p:nvSpPr>
          <p:cNvPr id="19" name="object 5">
            <a:extLst>
              <a:ext uri="{FF2B5EF4-FFF2-40B4-BE49-F238E27FC236}">
                <a16:creationId xmlns:a16="http://schemas.microsoft.com/office/drawing/2014/main" id="{8204008B-24D9-2140-AB1C-5B794CCFAD00}"/>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6" name="Holder 4">
            <a:extLst>
              <a:ext uri="{FF2B5EF4-FFF2-40B4-BE49-F238E27FC236}">
                <a16:creationId xmlns:a16="http://schemas.microsoft.com/office/drawing/2014/main" id="{47BF9D73-D3E1-7440-8BCE-5944043CE9C4}"/>
              </a:ext>
            </a:extLst>
          </p:cNvPr>
          <p:cNvSpPr>
            <a:spLocks noGrp="1"/>
          </p:cNvSpPr>
          <p:nvPr>
            <p:ph type="sldNum" sz="quarter" idx="7"/>
          </p:nvPr>
        </p:nvSpPr>
        <p:spPr>
          <a:xfrm>
            <a:off x="11461116" y="6172200"/>
            <a:ext cx="426083"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83886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sclaimer Slid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F9EFB08B-F67A-3548-A53C-E038F72FA129}"/>
              </a:ext>
            </a:extLst>
          </p:cNvPr>
          <p:cNvSpPr/>
          <p:nvPr userDrawn="1"/>
        </p:nvSpPr>
        <p:spPr>
          <a:xfrm>
            <a:off x="0" y="0"/>
            <a:ext cx="10769600" cy="6858000"/>
          </a:xfrm>
          <a:custGeom>
            <a:avLst/>
            <a:gdLst/>
            <a:ahLst/>
            <a:cxnLst/>
            <a:rect l="l" t="t" r="r" b="b"/>
            <a:pathLst>
              <a:path w="10769600" h="6858000">
                <a:moveTo>
                  <a:pt x="9104894" y="0"/>
                </a:moveTo>
                <a:lnTo>
                  <a:pt x="0" y="0"/>
                </a:lnTo>
                <a:lnTo>
                  <a:pt x="0" y="6858000"/>
                </a:lnTo>
                <a:lnTo>
                  <a:pt x="9104894" y="6858000"/>
                </a:lnTo>
                <a:lnTo>
                  <a:pt x="10769103" y="3429005"/>
                </a:lnTo>
                <a:lnTo>
                  <a:pt x="9104894" y="0"/>
                </a:lnTo>
                <a:close/>
              </a:path>
            </a:pathLst>
          </a:custGeom>
          <a:solidFill>
            <a:srgbClr val="386EA4"/>
          </a:solidFill>
          <a:ln>
            <a:solidFill>
              <a:schemeClr val="accent1"/>
            </a:solidFill>
          </a:ln>
        </p:spPr>
        <p:txBody>
          <a:bodyPr wrap="square" lIns="0" tIns="0" rIns="0" bIns="0" rtlCol="0"/>
          <a:lstStyle/>
          <a:p>
            <a:endParaRPr/>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chemeClr val="bg1"/>
          </a:solidFill>
        </p:spPr>
        <p:txBody>
          <a:bodyPr wrap="square" lIns="0" tIns="0" rIns="0" bIns="0" rtlCol="0"/>
          <a:lstStyle/>
          <a:p>
            <a:endParaRPr/>
          </a:p>
        </p:txBody>
      </p:sp>
      <p:sp>
        <p:nvSpPr>
          <p:cNvPr id="14" name="Text Placeholder 11">
            <a:extLst>
              <a:ext uri="{FF2B5EF4-FFF2-40B4-BE49-F238E27FC236}">
                <a16:creationId xmlns:a16="http://schemas.microsoft.com/office/drawing/2014/main" id="{E1AFF7E0-7D45-F841-94B7-8630BFF94C60}"/>
              </a:ext>
            </a:extLst>
          </p:cNvPr>
          <p:cNvSpPr>
            <a:spLocks noGrp="1"/>
          </p:cNvSpPr>
          <p:nvPr>
            <p:ph type="body" sz="quarter" idx="10" hasCustomPrompt="1"/>
          </p:nvPr>
        </p:nvSpPr>
        <p:spPr>
          <a:xfrm>
            <a:off x="914400" y="1981200"/>
            <a:ext cx="8077200" cy="2895600"/>
          </a:xfrm>
          <a:prstGeom prst="rect">
            <a:avLst/>
          </a:prstGeom>
        </p:spPr>
        <p:txBody>
          <a:bodyPr lIns="0" tIns="0" rIns="0" bIns="0"/>
          <a:lstStyle>
            <a:lvl1pPr marL="0" indent="0">
              <a:lnSpc>
                <a:spcPts val="2500"/>
              </a:lnSpc>
              <a:spcAft>
                <a:spcPts val="1200"/>
              </a:spcAft>
              <a:buClr>
                <a:srgbClr val="59A44F"/>
              </a:buClr>
              <a:buSzPct val="100000"/>
              <a:buFont typeface=".PingFang SC Regular"/>
              <a:buNone/>
              <a:defRPr sz="1600" b="0" i="0">
                <a:solidFill>
                  <a:schemeClr val="bg1"/>
                </a:solidFill>
                <a:latin typeface="Calibri" panose="020F0502020204030204" pitchFamily="34" charset="0"/>
                <a:cs typeface="Calibri" panose="020F0502020204030204" pitchFamily="34" charset="0"/>
              </a:defRPr>
            </a:lvl1pPr>
            <a:lvl2pPr marL="742950" indent="-285750">
              <a:spcAft>
                <a:spcPts val="1200"/>
              </a:spcAft>
              <a:buClr>
                <a:srgbClr val="59A44F"/>
              </a:buClr>
              <a:buSzPct val="100000"/>
              <a:buFont typeface=".PingFang SC Regular"/>
              <a:buChar char="〉"/>
              <a:defRPr sz="2400" b="0" i="0">
                <a:solidFill>
                  <a:schemeClr val="bg1"/>
                </a:solidFill>
                <a:latin typeface="Cambria" panose="02040503050406030204" pitchFamily="18" charset="0"/>
              </a:defRPr>
            </a:lvl2pPr>
            <a:lvl3pPr marL="1200150" indent="-285750">
              <a:spcAft>
                <a:spcPts val="1200"/>
              </a:spcAft>
              <a:buClr>
                <a:srgbClr val="59A44F"/>
              </a:buClr>
              <a:buSzPct val="100000"/>
              <a:buFont typeface=".PingFang SC Regular"/>
              <a:buChar char="〉"/>
              <a:defRPr sz="2400" b="0" i="0">
                <a:solidFill>
                  <a:schemeClr val="bg1"/>
                </a:solidFill>
                <a:latin typeface="Cambria" panose="02040503050406030204" pitchFamily="18" charset="0"/>
              </a:defRPr>
            </a:lvl3pPr>
            <a:lvl4pPr marL="1657350" indent="-285750">
              <a:spcAft>
                <a:spcPts val="1200"/>
              </a:spcAft>
              <a:buClr>
                <a:srgbClr val="59A44F"/>
              </a:buClr>
              <a:buSzPct val="100000"/>
              <a:buFont typeface=".PingFang SC Regular"/>
              <a:buChar char="〉"/>
              <a:defRPr sz="2400" b="0" i="0">
                <a:solidFill>
                  <a:schemeClr val="bg1"/>
                </a:solidFill>
                <a:latin typeface="Cambria" panose="02040503050406030204" pitchFamily="18" charset="0"/>
              </a:defRPr>
            </a:lvl4pPr>
            <a:lvl5pPr marL="2114550" indent="-285750">
              <a:spcAft>
                <a:spcPts val="1200"/>
              </a:spcAft>
              <a:buClr>
                <a:srgbClr val="59A44F"/>
              </a:buClr>
              <a:buSzPct val="100000"/>
              <a:buFont typeface=".PingFang SC Regular"/>
              <a:buChar char="〉"/>
              <a:defRPr sz="2400" b="0" i="0">
                <a:solidFill>
                  <a:schemeClr val="bg1"/>
                </a:solidFill>
                <a:latin typeface="Cambria" panose="02040503050406030204" pitchFamily="18" charset="0"/>
              </a:defRPr>
            </a:lvl5pPr>
          </a:lstStyle>
          <a:p>
            <a:pPr lvl="0"/>
            <a:r>
              <a:rPr lang="en-US"/>
              <a:t>This presentation is in the public domain. While permission to reprint is not necessary, publication should be cited. The presentation is prepared by the National Comprehensive Center under Award #S283B190028 for the Office of Program and Grantee Support Services (PGSS) within the Office of Elementary and Secondary Education (OESE) of the U.S. Department of Education and is administered by </a:t>
            </a:r>
            <a:r>
              <a:rPr lang="en-US" err="1"/>
              <a:t>Westat</a:t>
            </a:r>
            <a:r>
              <a:rPr lang="en-US"/>
              <a:t>. The content of the presentation does not necessarily reflect the views or policies of the PGSS or OESE or the U.S. Department of Education nor does mention of trade names, commercial products, or organizations imply endorsement by the U.S. Government. © 2023 Westat.</a:t>
            </a:r>
          </a:p>
        </p:txBody>
      </p:sp>
      <p:pic>
        <p:nvPicPr>
          <p:cNvPr id="10" name="Picture 9">
            <a:extLst>
              <a:ext uri="{FF2B5EF4-FFF2-40B4-BE49-F238E27FC236}">
                <a16:creationId xmlns:a16="http://schemas.microsoft.com/office/drawing/2014/main" id="{991F4F7B-B14E-7645-8A9D-B28BF49FC9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299" cy="383501"/>
          </a:xfrm>
          <a:prstGeom prst="rect">
            <a:avLst/>
          </a:prstGeom>
        </p:spPr>
      </p:pic>
      <p:sp>
        <p:nvSpPr>
          <p:cNvPr id="15" name="Holder 4">
            <a:extLst>
              <a:ext uri="{FF2B5EF4-FFF2-40B4-BE49-F238E27FC236}">
                <a16:creationId xmlns:a16="http://schemas.microsoft.com/office/drawing/2014/main" id="{CEDF6575-537F-EA42-B812-0B10B34D1821}"/>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rgbClr val="386EA4"/>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6440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0C98-CDAF-49BC-A4F3-D0D31DF5D652}"/>
              </a:ext>
            </a:extLst>
          </p:cNvPr>
          <p:cNvSpPr>
            <a:spLocks noGrp="1"/>
          </p:cNvSpPr>
          <p:nvPr>
            <p:ph type="title"/>
          </p:nvPr>
        </p:nvSpPr>
        <p:spPr>
          <a:xfrm>
            <a:off x="838205" y="174625"/>
            <a:ext cx="10515600" cy="1325563"/>
          </a:xfrm>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F8E3A1A7-2D9D-4080-A074-58970188AC0A}"/>
              </a:ext>
            </a:extLst>
          </p:cNvPr>
          <p:cNvSpPr>
            <a:spLocks noGrp="1"/>
          </p:cNvSpPr>
          <p:nvPr>
            <p:ph type="dt" sz="half" idx="10"/>
          </p:nvPr>
        </p:nvSpPr>
        <p:spPr/>
        <p:txBody>
          <a:bodyPr/>
          <a:lstStyle/>
          <a:p>
            <a:fld id="{1EF346D1-607C-44A0-ACB5-5C0DFEED0F5D}" type="datetimeFigureOut">
              <a:rPr lang="en-US" smtClean="0"/>
              <a:t>12/20/2023</a:t>
            </a:fld>
            <a:endParaRPr lang="en-US"/>
          </a:p>
        </p:txBody>
      </p:sp>
      <p:sp>
        <p:nvSpPr>
          <p:cNvPr id="4" name="Footer Placeholder 3">
            <a:extLst>
              <a:ext uri="{FF2B5EF4-FFF2-40B4-BE49-F238E27FC236}">
                <a16:creationId xmlns:a16="http://schemas.microsoft.com/office/drawing/2014/main" id="{CD24FF20-74C8-42E5-B976-248296D71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39CC2-7A09-4C05-B8B9-8F459FEA9FCE}"/>
              </a:ext>
            </a:extLst>
          </p:cNvPr>
          <p:cNvSpPr>
            <a:spLocks noGrp="1"/>
          </p:cNvSpPr>
          <p:nvPr>
            <p:ph type="sldNum" sz="quarter" idx="12"/>
          </p:nvPr>
        </p:nvSpPr>
        <p:spPr/>
        <p:txBody>
          <a:bodyPr/>
          <a:lstStyle/>
          <a:p>
            <a:fld id="{54BDA72A-AADC-4A00-9861-B2849305B146}" type="slidenum">
              <a:rPr lang="en-US" smtClean="0"/>
              <a:t>‹#›</a:t>
            </a:fld>
            <a:endParaRPr lang="en-US"/>
          </a:p>
        </p:txBody>
      </p:sp>
      <p:sp>
        <p:nvSpPr>
          <p:cNvPr id="7" name="Table Placeholder 6">
            <a:extLst>
              <a:ext uri="{FF2B5EF4-FFF2-40B4-BE49-F238E27FC236}">
                <a16:creationId xmlns:a16="http://schemas.microsoft.com/office/drawing/2014/main" id="{A1AA2707-7C58-4596-91B5-1AFDD022A8C0}"/>
              </a:ext>
            </a:extLst>
          </p:cNvPr>
          <p:cNvSpPr>
            <a:spLocks noGrp="1"/>
          </p:cNvSpPr>
          <p:nvPr>
            <p:ph type="tbl" sz="quarter" idx="13"/>
          </p:nvPr>
        </p:nvSpPr>
        <p:spPr>
          <a:xfrm>
            <a:off x="838200" y="1447800"/>
            <a:ext cx="10515600" cy="4791075"/>
          </a:xfrm>
        </p:spPr>
        <p:txBody>
          <a:bodyPr/>
          <a:lstStyle>
            <a:lvl1pPr marL="0" indent="0">
              <a:buNone/>
              <a:defRPr/>
            </a:lvl1pPr>
          </a:lstStyle>
          <a:p>
            <a:endParaRPr lang="en-US"/>
          </a:p>
        </p:txBody>
      </p:sp>
    </p:spTree>
    <p:extLst>
      <p:ext uri="{BB962C8B-B14F-4D97-AF65-F5344CB8AC3E}">
        <p14:creationId xmlns:p14="http://schemas.microsoft.com/office/powerpoint/2010/main" val="2619087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and Content 2-column">
    <p:bg>
      <p:bgPr>
        <a:gradFill>
          <a:gsLst>
            <a:gs pos="16000">
              <a:schemeClr val="accent1">
                <a:lumMod val="5000"/>
                <a:lumOff val="95000"/>
              </a:schemeClr>
            </a:gs>
            <a:gs pos="0">
              <a:srgbClr val="366EA3">
                <a:alpha val="25000"/>
              </a:srgbClr>
            </a:gs>
          </a:gsLst>
          <a:lin ang="5400000" scaled="1"/>
        </a:gradFill>
        <a:effectLst/>
      </p:bgPr>
    </p:bg>
    <p:spTree>
      <p:nvGrpSpPr>
        <p:cNvPr id="1" name=""/>
        <p:cNvGrpSpPr/>
        <p:nvPr/>
      </p:nvGrpSpPr>
      <p:grpSpPr>
        <a:xfrm>
          <a:off x="0" y="0"/>
          <a:ext cx="0" cy="0"/>
          <a:chOff x="0" y="0"/>
          <a:chExt cx="0" cy="0"/>
        </a:xfrm>
      </p:grpSpPr>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3" y="603169"/>
            <a:ext cx="111022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14" name="Content Placeholder 11">
            <a:extLst>
              <a:ext uri="{FF2B5EF4-FFF2-40B4-BE49-F238E27FC236}">
                <a16:creationId xmlns:a16="http://schemas.microsoft.com/office/drawing/2014/main" id="{67F640AB-A608-1A42-8851-F5E2D204FBA3}"/>
              </a:ext>
            </a:extLst>
          </p:cNvPr>
          <p:cNvSpPr>
            <a:spLocks noGrp="1"/>
          </p:cNvSpPr>
          <p:nvPr>
            <p:ph sz="quarter" idx="14"/>
          </p:nvPr>
        </p:nvSpPr>
        <p:spPr>
          <a:xfrm>
            <a:off x="479424" y="1447800"/>
            <a:ext cx="5257800" cy="4053092"/>
          </a:xfrm>
        </p:spPr>
        <p:txBody>
          <a:bodyPr/>
          <a:lstStyle>
            <a:lvl1pPr>
              <a:buClr>
                <a:srgbClr val="328612"/>
              </a:buClr>
              <a:defRPr>
                <a:solidFill>
                  <a:srgbClr val="386EA4"/>
                </a:solidFill>
              </a:defRPr>
            </a:lvl1pPr>
            <a:lvl2pPr>
              <a:buClr>
                <a:srgbClr val="328612"/>
              </a:buClr>
              <a:defRPr>
                <a:solidFill>
                  <a:srgbClr val="386EA4"/>
                </a:solidFill>
              </a:defRPr>
            </a:lvl2pPr>
            <a:lvl3pPr>
              <a:buClr>
                <a:srgbClr val="328612"/>
              </a:buClr>
              <a:defRPr>
                <a:solidFill>
                  <a:srgbClr val="386EA4"/>
                </a:solidFill>
              </a:defRPr>
            </a:lvl3pPr>
            <a:lvl4pPr>
              <a:buClr>
                <a:srgbClr val="328612"/>
              </a:buClr>
              <a:defRPr>
                <a:solidFill>
                  <a:srgbClr val="386EA4"/>
                </a:solidFill>
              </a:defRPr>
            </a:lvl4pPr>
            <a:lvl5pPr>
              <a:buClr>
                <a:srgbClr val="328612"/>
              </a:buClr>
              <a:defRPr>
                <a:solidFill>
                  <a:srgbClr val="386EA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2D11C7BD-538A-204C-8F9B-7FE5CE4C3A73}"/>
              </a:ext>
            </a:extLst>
          </p:cNvPr>
          <p:cNvSpPr>
            <a:spLocks noGrp="1"/>
          </p:cNvSpPr>
          <p:nvPr>
            <p:ph sz="quarter" idx="15"/>
          </p:nvPr>
        </p:nvSpPr>
        <p:spPr>
          <a:xfrm>
            <a:off x="6324600" y="1447800"/>
            <a:ext cx="5257800" cy="4053092"/>
          </a:xfrm>
        </p:spPr>
        <p:txBody>
          <a:bodyPr/>
          <a:lstStyle>
            <a:lvl1pPr>
              <a:buClr>
                <a:srgbClr val="328612"/>
              </a:buClr>
              <a:defRPr>
                <a:solidFill>
                  <a:srgbClr val="386EA4"/>
                </a:solidFill>
              </a:defRPr>
            </a:lvl1pPr>
            <a:lvl2pPr>
              <a:buClr>
                <a:srgbClr val="328612"/>
              </a:buClr>
              <a:defRPr>
                <a:solidFill>
                  <a:srgbClr val="386EA4"/>
                </a:solidFill>
              </a:defRPr>
            </a:lvl2pPr>
            <a:lvl3pPr>
              <a:buClr>
                <a:srgbClr val="328612"/>
              </a:buClr>
              <a:defRPr>
                <a:solidFill>
                  <a:srgbClr val="386EA4"/>
                </a:solidFill>
              </a:defRPr>
            </a:lvl3pPr>
            <a:lvl4pPr>
              <a:buClr>
                <a:srgbClr val="328612"/>
              </a:buClr>
              <a:defRPr>
                <a:solidFill>
                  <a:srgbClr val="386EA4"/>
                </a:solidFill>
              </a:defRPr>
            </a:lvl4pPr>
            <a:lvl5pPr>
              <a:buClr>
                <a:srgbClr val="328612"/>
              </a:buClr>
              <a:defRPr>
                <a:solidFill>
                  <a:srgbClr val="386EA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 arrow&#10;&#10;Description automatically generated">
            <a:extLst>
              <a:ext uri="{FF2B5EF4-FFF2-40B4-BE49-F238E27FC236}">
                <a16:creationId xmlns:a16="http://schemas.microsoft.com/office/drawing/2014/main" id="{19D7D81A-2E9C-3B41-A313-7DE6EB3C5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5908431"/>
            <a:ext cx="1066800" cy="1406769"/>
          </a:xfrm>
          <a:prstGeom prst="rect">
            <a:avLst/>
          </a:prstGeom>
        </p:spPr>
      </p:pic>
      <p:sp>
        <p:nvSpPr>
          <p:cNvPr id="9" name="Slide Number Placeholder 2">
            <a:extLst>
              <a:ext uri="{FF2B5EF4-FFF2-40B4-BE49-F238E27FC236}">
                <a16:creationId xmlns:a16="http://schemas.microsoft.com/office/drawing/2014/main" id="{D3E038C6-1540-FB4B-AC44-D881345D92F8}"/>
              </a:ext>
            </a:extLst>
          </p:cNvPr>
          <p:cNvSpPr>
            <a:spLocks noGrp="1"/>
          </p:cNvSpPr>
          <p:nvPr>
            <p:ph type="sldNum" sz="quarter" idx="7"/>
          </p:nvPr>
        </p:nvSpPr>
        <p:spPr>
          <a:xfrm>
            <a:off x="10675460" y="6172200"/>
            <a:ext cx="906940" cy="276999"/>
          </a:xfrm>
        </p:spPr>
        <p:txBody>
          <a:bodyPr/>
          <a:lstStyle/>
          <a:p>
            <a:fld id="{B6F15528-21DE-4FAA-801E-634DDDAF4B2B}" type="slidenum">
              <a:rPr lang="en-US" smtClean="0"/>
              <a:pPr/>
              <a:t>‹#›</a:t>
            </a:fld>
            <a:endParaRPr lang="en-US"/>
          </a:p>
        </p:txBody>
      </p:sp>
      <p:pic>
        <p:nvPicPr>
          <p:cNvPr id="12" name="Picture 11">
            <a:extLst>
              <a:ext uri="{FF2B5EF4-FFF2-40B4-BE49-F238E27FC236}">
                <a16:creationId xmlns:a16="http://schemas.microsoft.com/office/drawing/2014/main" id="{3C3A6FE9-1716-2147-9CF5-32580C09CE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7201" y="5980298"/>
            <a:ext cx="3200400" cy="877702"/>
          </a:xfrm>
          <a:prstGeom prst="rect">
            <a:avLst/>
          </a:prstGeom>
        </p:spPr>
      </p:pic>
    </p:spTree>
    <p:extLst>
      <p:ext uri="{BB962C8B-B14F-4D97-AF65-F5344CB8AC3E}">
        <p14:creationId xmlns:p14="http://schemas.microsoft.com/office/powerpoint/2010/main" val="1992173882"/>
      </p:ext>
    </p:extLst>
  </p:cSld>
  <p:clrMapOvr>
    <a:masterClrMapping/>
  </p:clrMapOvr>
  <p:extLst>
    <p:ext uri="{DCECCB84-F9BA-43D5-87BE-67443E8EF086}">
      <p15:sldGuideLst xmlns:p15="http://schemas.microsoft.com/office/powerpoint/2012/main">
        <p15:guide id="1" orient="horz" pos="912">
          <p15:clr>
            <a:srgbClr val="FBAE40"/>
          </p15:clr>
        </p15:guide>
        <p15:guide id="2" pos="288">
          <p15:clr>
            <a:srgbClr val="FBAE40"/>
          </p15:clr>
        </p15:guide>
        <p15:guide id="3" orient="horz" pos="40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AB11-8276-C77A-89A6-E9269058C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4418E-20A6-82DB-935F-2CD423117D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1080AE4-F3D7-6CA1-FDB7-F574169BDF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386EA4"/>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386EA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6374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Slide Option 2">
  <p:cSld name="Cover Slide Option 2">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554" y="1556"/>
            <a:ext cx="12191787" cy="6857681"/>
          </a:xfrm>
          <a:prstGeom prst="rect">
            <a:avLst/>
          </a:prstGeom>
          <a:noFill/>
          <a:ln>
            <a:noFill/>
          </a:ln>
        </p:spPr>
      </p:pic>
      <p:pic>
        <p:nvPicPr>
          <p:cNvPr id="16" name="Google Shape;16;p2"/>
          <p:cNvPicPr preferRelativeResize="0"/>
          <p:nvPr/>
        </p:nvPicPr>
        <p:blipFill rotWithShape="1">
          <a:blip r:embed="rId3">
            <a:alphaModFix amt="60000"/>
          </a:blip>
          <a:srcRect t="28732" r="13191" b="11769"/>
          <a:stretch/>
        </p:blipFill>
        <p:spPr>
          <a:xfrm>
            <a:off x="0" y="1556"/>
            <a:ext cx="7819191" cy="4206986"/>
          </a:xfrm>
          <a:prstGeom prst="rect">
            <a:avLst/>
          </a:prstGeom>
          <a:noFill/>
          <a:ln>
            <a:noFill/>
          </a:ln>
        </p:spPr>
      </p:pic>
      <p:pic>
        <p:nvPicPr>
          <p:cNvPr id="17" name="Google Shape;17;p2"/>
          <p:cNvPicPr preferRelativeResize="0"/>
          <p:nvPr/>
        </p:nvPicPr>
        <p:blipFill rotWithShape="1">
          <a:blip r:embed="rId4">
            <a:alphaModFix/>
          </a:blip>
          <a:srcRect l="22037" t="23704" r="23966" b="24444"/>
          <a:stretch/>
        </p:blipFill>
        <p:spPr>
          <a:xfrm>
            <a:off x="10142284" y="2682704"/>
            <a:ext cx="2006984" cy="1489281"/>
          </a:xfrm>
          <a:prstGeom prst="rect">
            <a:avLst/>
          </a:prstGeom>
          <a:noFill/>
          <a:ln>
            <a:noFill/>
          </a:ln>
        </p:spPr>
      </p:pic>
      <p:sp>
        <p:nvSpPr>
          <p:cNvPr id="18" name="Google Shape;18;p2"/>
          <p:cNvSpPr/>
          <p:nvPr/>
        </p:nvSpPr>
        <p:spPr>
          <a:xfrm>
            <a:off x="4138" y="4225715"/>
            <a:ext cx="12189506" cy="2281632"/>
          </a:xfrm>
          <a:prstGeom prst="rect">
            <a:avLst/>
          </a:prstGeom>
          <a:solidFill>
            <a:srgbClr val="23201D">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Narrow"/>
              <a:ea typeface="Arial Narrow"/>
              <a:cs typeface="Arial Narrow"/>
              <a:sym typeface="Arial Narrow"/>
            </a:endParaRPr>
          </a:p>
        </p:txBody>
      </p:sp>
      <p:sp>
        <p:nvSpPr>
          <p:cNvPr id="19" name="Google Shape;19;p2"/>
          <p:cNvSpPr txBox="1">
            <a:spLocks noGrp="1"/>
          </p:cNvSpPr>
          <p:nvPr>
            <p:ph type="body" idx="1"/>
          </p:nvPr>
        </p:nvSpPr>
        <p:spPr>
          <a:xfrm>
            <a:off x="2142" y="4213909"/>
            <a:ext cx="12189091" cy="1123407"/>
          </a:xfrm>
          <a:prstGeom prst="rect">
            <a:avLst/>
          </a:prstGeom>
          <a:noFill/>
          <a:ln>
            <a:noFill/>
          </a:ln>
        </p:spPr>
        <p:txBody>
          <a:bodyPr spcFirstLastPara="1" wrap="square" lIns="274300" tIns="45700" rIns="274300" bIns="45700" anchor="ctr" anchorCtr="0">
            <a:noAutofit/>
          </a:bodyPr>
          <a:lstStyle>
            <a:lvl1pPr marL="457200" lvl="0" indent="-228600" algn="l">
              <a:lnSpc>
                <a:spcPct val="100000"/>
              </a:lnSpc>
              <a:spcBef>
                <a:spcPts val="0"/>
              </a:spcBef>
              <a:spcAft>
                <a:spcPts val="0"/>
              </a:spcAft>
              <a:buSzPts val="5000"/>
              <a:buNone/>
              <a:defRPr sz="5000" b="1">
                <a:solidFill>
                  <a:schemeClr val="lt1"/>
                </a:solidFill>
              </a:defRPr>
            </a:lvl1pPr>
            <a:lvl2pPr marL="914400" lvl="1" indent="-342900" algn="l">
              <a:lnSpc>
                <a:spcPct val="100000"/>
              </a:lnSpc>
              <a:spcBef>
                <a:spcPts val="12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body" idx="2"/>
          </p:nvPr>
        </p:nvSpPr>
        <p:spPr>
          <a:xfrm>
            <a:off x="2143" y="5289102"/>
            <a:ext cx="12189857" cy="640848"/>
          </a:xfrm>
          <a:prstGeom prst="rect">
            <a:avLst/>
          </a:prstGeom>
          <a:noFill/>
          <a:ln>
            <a:noFill/>
          </a:ln>
        </p:spPr>
        <p:txBody>
          <a:bodyPr spcFirstLastPara="1" wrap="square" lIns="274300" tIns="45700" rIns="274300" bIns="45700" anchor="ctr" anchorCtr="0">
            <a:noAutofit/>
          </a:bodyPr>
          <a:lstStyle>
            <a:lvl1pPr marL="457200" lvl="0" indent="-228600" algn="l">
              <a:lnSpc>
                <a:spcPct val="100000"/>
              </a:lnSpc>
              <a:spcBef>
                <a:spcPts val="0"/>
              </a:spcBef>
              <a:spcAft>
                <a:spcPts val="0"/>
              </a:spcAft>
              <a:buSzPts val="3200"/>
              <a:buNone/>
              <a:defRPr sz="3200" b="1">
                <a:solidFill>
                  <a:schemeClr val="lt1"/>
                </a:solidFill>
              </a:defRPr>
            </a:lvl1pPr>
            <a:lvl2pPr marL="914400" lvl="1" indent="-342900" algn="l">
              <a:lnSpc>
                <a:spcPct val="100000"/>
              </a:lnSpc>
              <a:spcBef>
                <a:spcPts val="12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
          <p:cNvSpPr txBox="1">
            <a:spLocks noGrp="1"/>
          </p:cNvSpPr>
          <p:nvPr>
            <p:ph type="body" idx="3"/>
          </p:nvPr>
        </p:nvSpPr>
        <p:spPr>
          <a:xfrm>
            <a:off x="481" y="5982554"/>
            <a:ext cx="12189857" cy="524793"/>
          </a:xfrm>
          <a:prstGeom prst="rect">
            <a:avLst/>
          </a:prstGeom>
          <a:noFill/>
          <a:ln>
            <a:noFill/>
          </a:ln>
        </p:spPr>
        <p:txBody>
          <a:bodyPr spcFirstLastPara="1" wrap="square" lIns="274300" tIns="45700" rIns="274300" bIns="45700" anchor="ctr" anchorCtr="0">
            <a:noAutofit/>
          </a:bodyPr>
          <a:lstStyle>
            <a:lvl1pPr marL="457200" lvl="0" indent="-228600" algn="l">
              <a:lnSpc>
                <a:spcPct val="100000"/>
              </a:lnSpc>
              <a:spcBef>
                <a:spcPts val="0"/>
              </a:spcBef>
              <a:spcAft>
                <a:spcPts val="0"/>
              </a:spcAft>
              <a:buSzPts val="2400"/>
              <a:buNone/>
              <a:defRPr sz="2400" b="1">
                <a:solidFill>
                  <a:schemeClr val="lt1"/>
                </a:solidFill>
              </a:defRPr>
            </a:lvl1pPr>
            <a:lvl2pPr marL="914400" lvl="1" indent="-342900" algn="l">
              <a:lnSpc>
                <a:spcPct val="100000"/>
              </a:lnSpc>
              <a:spcBef>
                <a:spcPts val="12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 name="Google Shape;22;p2"/>
          <p:cNvGrpSpPr/>
          <p:nvPr/>
        </p:nvGrpSpPr>
        <p:grpSpPr>
          <a:xfrm>
            <a:off x="4317891" y="0"/>
            <a:ext cx="7875752" cy="5448822"/>
            <a:chOff x="4323270" y="37578"/>
            <a:chExt cx="7875752" cy="5448822"/>
          </a:xfrm>
        </p:grpSpPr>
        <p:pic>
          <p:nvPicPr>
            <p:cNvPr id="23" name="Google Shape;23;p2"/>
            <p:cNvPicPr preferRelativeResize="0"/>
            <p:nvPr/>
          </p:nvPicPr>
          <p:blipFill rotWithShape="1">
            <a:blip r:embed="rId5">
              <a:alphaModFix/>
            </a:blip>
            <a:srcRect t="14396"/>
            <a:stretch/>
          </p:blipFill>
          <p:spPr>
            <a:xfrm>
              <a:off x="4323270" y="37578"/>
              <a:ext cx="7875752" cy="5448822"/>
            </a:xfrm>
            <a:prstGeom prst="rect">
              <a:avLst/>
            </a:prstGeom>
            <a:noFill/>
            <a:ln>
              <a:noFill/>
            </a:ln>
          </p:spPr>
        </p:pic>
        <p:sp>
          <p:nvSpPr>
            <p:cNvPr id="24" name="Google Shape;24;p2"/>
            <p:cNvSpPr/>
            <p:nvPr/>
          </p:nvSpPr>
          <p:spPr>
            <a:xfrm rot="-273496">
              <a:off x="8123517" y="1893133"/>
              <a:ext cx="154683" cy="143706"/>
            </a:xfrm>
            <a:prstGeom prst="rect">
              <a:avLst/>
            </a:prstGeom>
            <a:solidFill>
              <a:srgbClr val="BFD2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grpSp>
      <p:sp>
        <p:nvSpPr>
          <p:cNvPr id="25" name="Google Shape;25;p2"/>
          <p:cNvSpPr txBox="1"/>
          <p:nvPr/>
        </p:nvSpPr>
        <p:spPr>
          <a:xfrm>
            <a:off x="9685253" y="6583817"/>
            <a:ext cx="2485309" cy="24622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65DAA"/>
              </a:buClr>
              <a:buSzPts val="1000"/>
              <a:buFont typeface="Arial"/>
              <a:buNone/>
            </a:pPr>
            <a:r>
              <a:rPr lang="en-US" sz="1000" b="0" i="0" u="none" strike="noStrike" cap="none">
                <a:solidFill>
                  <a:srgbClr val="FFFFFF"/>
                </a:solidFill>
                <a:latin typeface="Arial Narrow"/>
                <a:ea typeface="Arial Narrow"/>
                <a:cs typeface="Arial Narrow"/>
                <a:sym typeface="Arial Narrow"/>
              </a:rPr>
              <a:t>© Education Resource Strategies, Inc. 2018</a:t>
            </a:r>
            <a:endParaRPr/>
          </a:p>
        </p:txBody>
      </p:sp>
    </p:spTree>
    <p:extLst>
      <p:ext uri="{BB962C8B-B14F-4D97-AF65-F5344CB8AC3E}">
        <p14:creationId xmlns:p14="http://schemas.microsoft.com/office/powerpoint/2010/main" val="333356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0D486474-4316-314B-A41A-5295C2985C6E}"/>
              </a:ext>
            </a:extLst>
          </p:cNvPr>
          <p:cNvSpPr/>
          <p:nvPr userDrawn="1"/>
        </p:nvSpPr>
        <p:spPr>
          <a:xfrm>
            <a:off x="3212831" y="-13842"/>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0FCD820A-F8D3-5D42-9095-8180FD5D506C}"/>
              </a:ext>
            </a:extLst>
          </p:cNvPr>
          <p:cNvSpPr/>
          <p:nvPr userDrawn="1"/>
        </p:nvSpPr>
        <p:spPr>
          <a:xfrm>
            <a:off x="3730357" y="-52033"/>
            <a:ext cx="6672580" cy="6906426"/>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FFFFFF"/>
          </a:solidFill>
        </p:spPr>
        <p:txBody>
          <a:bodyPr wrap="square" lIns="0" tIns="0" rIns="0" bIns="0" rtlCol="0"/>
          <a:lstStyle/>
          <a:p>
            <a:endParaRPr/>
          </a:p>
        </p:txBody>
      </p:sp>
      <p:sp>
        <p:nvSpPr>
          <p:cNvPr id="28" name="Title 27">
            <a:extLst>
              <a:ext uri="{FF2B5EF4-FFF2-40B4-BE49-F238E27FC236}">
                <a16:creationId xmlns:a16="http://schemas.microsoft.com/office/drawing/2014/main" id="{D635AF55-5400-C640-B1F5-B60241B335F0}"/>
              </a:ext>
            </a:extLst>
          </p:cNvPr>
          <p:cNvSpPr>
            <a:spLocks noGrp="1"/>
          </p:cNvSpPr>
          <p:nvPr>
            <p:ph type="title"/>
          </p:nvPr>
        </p:nvSpPr>
        <p:spPr>
          <a:xfrm>
            <a:off x="6807298" y="1902450"/>
            <a:ext cx="4149761" cy="894878"/>
          </a:xfrm>
          <a:prstGeom prst="rect">
            <a:avLst/>
          </a:prstGeom>
        </p:spPr>
        <p:txBody>
          <a:bodyPr wrap="square" anchor="t" anchorCtr="0">
            <a:noAutofit/>
          </a:bodyPr>
          <a:lstStyle>
            <a:lvl1pPr algn="r">
              <a:defRPr sz="3200" b="1">
                <a:solidFill>
                  <a:srgbClr val="386EA4"/>
                </a:solidFill>
              </a:defRPr>
            </a:lvl1pPr>
          </a:lstStyle>
          <a:p>
            <a:endParaRPr lang="en-US"/>
          </a:p>
        </p:txBody>
      </p:sp>
      <p:pic>
        <p:nvPicPr>
          <p:cNvPr id="29" name="Picture 28">
            <a:extLst>
              <a:ext uri="{FF2B5EF4-FFF2-40B4-BE49-F238E27FC236}">
                <a16:creationId xmlns:a16="http://schemas.microsoft.com/office/drawing/2014/main" id="{F4FD3F5E-F310-AC4E-B9A1-F241B241B6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8200" y="5995806"/>
            <a:ext cx="2057400" cy="499598"/>
          </a:xfrm>
          <a:prstGeom prst="rect">
            <a:avLst/>
          </a:prstGeom>
        </p:spPr>
      </p:pic>
      <p:sp>
        <p:nvSpPr>
          <p:cNvPr id="3" name="Text Placeholder 2">
            <a:extLst>
              <a:ext uri="{FF2B5EF4-FFF2-40B4-BE49-F238E27FC236}">
                <a16:creationId xmlns:a16="http://schemas.microsoft.com/office/drawing/2014/main" id="{E03337FA-9CF7-694D-B2AD-FFBC0DAC5904}"/>
              </a:ext>
            </a:extLst>
          </p:cNvPr>
          <p:cNvSpPr>
            <a:spLocks noGrp="1"/>
          </p:cNvSpPr>
          <p:nvPr>
            <p:ph type="body" sz="quarter" idx="10"/>
          </p:nvPr>
        </p:nvSpPr>
        <p:spPr>
          <a:xfrm>
            <a:off x="6810229" y="3030258"/>
            <a:ext cx="4144108" cy="712359"/>
          </a:xfrm>
        </p:spPr>
        <p:txBody>
          <a:bodyPr anchor="t" anchorCtr="0">
            <a:noAutofit/>
          </a:bodyPr>
          <a:lstStyle>
            <a:lvl1pPr marL="0" indent="0" algn="r">
              <a:buNone/>
              <a:defRPr sz="2600">
                <a:latin typeface="+mn-lt"/>
              </a:defRPr>
            </a:lvl1pPr>
          </a:lstStyle>
          <a:p>
            <a:pPr lvl="0"/>
            <a:endParaRPr lang="en-US"/>
          </a:p>
        </p:txBody>
      </p:sp>
      <p:sp>
        <p:nvSpPr>
          <p:cNvPr id="11" name="Text Placeholder 2">
            <a:extLst>
              <a:ext uri="{FF2B5EF4-FFF2-40B4-BE49-F238E27FC236}">
                <a16:creationId xmlns:a16="http://schemas.microsoft.com/office/drawing/2014/main" id="{817835B5-AD74-0345-BF17-305828A424FF}"/>
              </a:ext>
            </a:extLst>
          </p:cNvPr>
          <p:cNvSpPr>
            <a:spLocks noGrp="1"/>
          </p:cNvSpPr>
          <p:nvPr>
            <p:ph type="body" sz="quarter" idx="11"/>
          </p:nvPr>
        </p:nvSpPr>
        <p:spPr>
          <a:xfrm>
            <a:off x="6807298" y="4952910"/>
            <a:ext cx="4144108" cy="802129"/>
          </a:xfrm>
        </p:spPr>
        <p:txBody>
          <a:bodyPr>
            <a:normAutofit/>
          </a:bodyPr>
          <a:lstStyle>
            <a:lvl1pPr marL="0" indent="0" algn="r">
              <a:spcAft>
                <a:spcPts val="300"/>
              </a:spcAft>
              <a:buNone/>
              <a:defRPr sz="2000">
                <a:latin typeface="Calibri" panose="020F0502020204030204" pitchFamily="34" charset="0"/>
                <a:cs typeface="Calibri" panose="020F0502020204030204" pitchFamily="34" charset="0"/>
              </a:defRPr>
            </a:lvl1pPr>
          </a:lstStyle>
          <a:p>
            <a:pPr lvl="0"/>
            <a:endParaRPr lang="en-US"/>
          </a:p>
        </p:txBody>
      </p:sp>
      <p:sp>
        <p:nvSpPr>
          <p:cNvPr id="12" name="Text Placeholder 2">
            <a:extLst>
              <a:ext uri="{FF2B5EF4-FFF2-40B4-BE49-F238E27FC236}">
                <a16:creationId xmlns:a16="http://schemas.microsoft.com/office/drawing/2014/main" id="{A9D0B740-EE97-7244-983D-74906D318C78}"/>
              </a:ext>
            </a:extLst>
          </p:cNvPr>
          <p:cNvSpPr>
            <a:spLocks noGrp="1"/>
          </p:cNvSpPr>
          <p:nvPr>
            <p:ph type="body" sz="quarter" idx="12"/>
          </p:nvPr>
        </p:nvSpPr>
        <p:spPr>
          <a:xfrm>
            <a:off x="6769422" y="4307117"/>
            <a:ext cx="4144108" cy="381000"/>
          </a:xfrm>
        </p:spPr>
        <p:txBody>
          <a:bodyPr anchor="ctr" anchorCtr="0">
            <a:noAutofit/>
          </a:bodyPr>
          <a:lstStyle>
            <a:lvl1pPr marL="0" indent="0" algn="r">
              <a:buNone/>
              <a:defRPr sz="2000" b="1">
                <a:latin typeface="Calibri" panose="020F0502020204030204" pitchFamily="34" charset="0"/>
                <a:cs typeface="Calibri" panose="020F0502020204030204" pitchFamily="34" charset="0"/>
              </a:defRPr>
            </a:lvl1pPr>
          </a:lstStyle>
          <a:p>
            <a:pPr lvl="0"/>
            <a:endParaRPr lang="en-US"/>
          </a:p>
        </p:txBody>
      </p:sp>
      <p:pic>
        <p:nvPicPr>
          <p:cNvPr id="5" name="Picture 4">
            <a:extLst>
              <a:ext uri="{FF2B5EF4-FFF2-40B4-BE49-F238E27FC236}">
                <a16:creationId xmlns:a16="http://schemas.microsoft.com/office/drawing/2014/main" id="{38348777-FF38-0802-D42B-47ED3EC3880B}"/>
              </a:ext>
            </a:extLst>
          </p:cNvPr>
          <p:cNvPicPr>
            <a:picLocks noChangeAspect="1"/>
          </p:cNvPicPr>
          <p:nvPr userDrawn="1"/>
        </p:nvPicPr>
        <p:blipFill>
          <a:blip r:embed="rId3"/>
          <a:stretch>
            <a:fillRect/>
          </a:stretch>
        </p:blipFill>
        <p:spPr>
          <a:xfrm>
            <a:off x="5028889" y="91512"/>
            <a:ext cx="6390044" cy="1649322"/>
          </a:xfrm>
          <a:prstGeom prst="rect">
            <a:avLst/>
          </a:prstGeom>
        </p:spPr>
      </p:pic>
      <p:pic>
        <p:nvPicPr>
          <p:cNvPr id="6" name="Picture 5">
            <a:extLst>
              <a:ext uri="{FF2B5EF4-FFF2-40B4-BE49-F238E27FC236}">
                <a16:creationId xmlns:a16="http://schemas.microsoft.com/office/drawing/2014/main" id="{36FEBF85-416F-3369-B06A-63861109174C}"/>
              </a:ext>
            </a:extLst>
          </p:cNvPr>
          <p:cNvPicPr>
            <a:picLocks noChangeAspect="1"/>
          </p:cNvPicPr>
          <p:nvPr userDrawn="1"/>
        </p:nvPicPr>
        <p:blipFill>
          <a:blip r:embed="rId4"/>
          <a:stretch>
            <a:fillRect/>
          </a:stretch>
        </p:blipFill>
        <p:spPr>
          <a:xfrm>
            <a:off x="7238168" y="5846036"/>
            <a:ext cx="804742" cy="841321"/>
          </a:xfrm>
          <a:prstGeom prst="rect">
            <a:avLst/>
          </a:prstGeom>
        </p:spPr>
      </p:pic>
    </p:spTree>
    <p:extLst>
      <p:ext uri="{BB962C8B-B14F-4D97-AF65-F5344CB8AC3E}">
        <p14:creationId xmlns:p14="http://schemas.microsoft.com/office/powerpoint/2010/main" val="3074623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Slide Option 1">
  <p:cSld name="Cover Slide Option 1">
    <p:spTree>
      <p:nvGrpSpPr>
        <p:cNvPr id="1" name="Shape 26"/>
        <p:cNvGrpSpPr/>
        <p:nvPr/>
      </p:nvGrpSpPr>
      <p:grpSpPr>
        <a:xfrm>
          <a:off x="0" y="0"/>
          <a:ext cx="0" cy="0"/>
          <a:chOff x="0" y="0"/>
          <a:chExt cx="0" cy="0"/>
        </a:xfrm>
      </p:grpSpPr>
      <p:pic>
        <p:nvPicPr>
          <p:cNvPr id="27" name="Google Shape;27;p3"/>
          <p:cNvPicPr preferRelativeResize="0"/>
          <p:nvPr/>
        </p:nvPicPr>
        <p:blipFill rotWithShape="1">
          <a:blip r:embed="rId2">
            <a:alphaModFix/>
          </a:blip>
          <a:srcRect/>
          <a:stretch/>
        </p:blipFill>
        <p:spPr>
          <a:xfrm>
            <a:off x="213" y="4620"/>
            <a:ext cx="12191787" cy="6857681"/>
          </a:xfrm>
          <a:prstGeom prst="rect">
            <a:avLst/>
          </a:prstGeom>
          <a:noFill/>
          <a:ln>
            <a:noFill/>
          </a:ln>
        </p:spPr>
      </p:pic>
      <p:pic>
        <p:nvPicPr>
          <p:cNvPr id="28" name="Google Shape;28;p3"/>
          <p:cNvPicPr preferRelativeResize="0"/>
          <p:nvPr/>
        </p:nvPicPr>
        <p:blipFill rotWithShape="1">
          <a:blip r:embed="rId3">
            <a:alphaModFix/>
          </a:blip>
          <a:srcRect l="22037" t="23704" r="23966" b="24444"/>
          <a:stretch/>
        </p:blipFill>
        <p:spPr>
          <a:xfrm>
            <a:off x="9324623" y="4500873"/>
            <a:ext cx="2590800" cy="1922502"/>
          </a:xfrm>
          <a:prstGeom prst="rect">
            <a:avLst/>
          </a:prstGeom>
          <a:noFill/>
          <a:ln>
            <a:noFill/>
          </a:ln>
        </p:spPr>
      </p:pic>
      <p:pic>
        <p:nvPicPr>
          <p:cNvPr id="29" name="Google Shape;29;p3"/>
          <p:cNvPicPr preferRelativeResize="0"/>
          <p:nvPr/>
        </p:nvPicPr>
        <p:blipFill rotWithShape="1">
          <a:blip r:embed="rId4">
            <a:alphaModFix amt="60000"/>
          </a:blip>
          <a:srcRect/>
          <a:stretch/>
        </p:blipFill>
        <p:spPr>
          <a:xfrm>
            <a:off x="2143" y="0"/>
            <a:ext cx="8703129" cy="6858000"/>
          </a:xfrm>
          <a:prstGeom prst="rect">
            <a:avLst/>
          </a:prstGeom>
          <a:noFill/>
          <a:ln>
            <a:noFill/>
          </a:ln>
        </p:spPr>
      </p:pic>
      <p:pic>
        <p:nvPicPr>
          <p:cNvPr id="30" name="Google Shape;30;p3"/>
          <p:cNvPicPr preferRelativeResize="0"/>
          <p:nvPr/>
        </p:nvPicPr>
        <p:blipFill rotWithShape="1">
          <a:blip r:embed="rId5">
            <a:alphaModFix/>
          </a:blip>
          <a:srcRect/>
          <a:stretch/>
        </p:blipFill>
        <p:spPr>
          <a:xfrm>
            <a:off x="566069" y="3976031"/>
            <a:ext cx="7973704" cy="2879872"/>
          </a:xfrm>
          <a:prstGeom prst="rect">
            <a:avLst/>
          </a:prstGeom>
          <a:noFill/>
          <a:ln>
            <a:noFill/>
          </a:ln>
        </p:spPr>
      </p:pic>
      <p:pic>
        <p:nvPicPr>
          <p:cNvPr id="31" name="Google Shape;31;p3"/>
          <p:cNvPicPr preferRelativeResize="0"/>
          <p:nvPr/>
        </p:nvPicPr>
        <p:blipFill rotWithShape="1">
          <a:blip r:embed="rId6">
            <a:alphaModFix/>
          </a:blip>
          <a:srcRect l="3537" b="19031"/>
          <a:stretch/>
        </p:blipFill>
        <p:spPr>
          <a:xfrm>
            <a:off x="4075289" y="1342"/>
            <a:ext cx="8116712" cy="5552791"/>
          </a:xfrm>
          <a:prstGeom prst="rect">
            <a:avLst/>
          </a:prstGeom>
          <a:noFill/>
          <a:ln>
            <a:noFill/>
          </a:ln>
        </p:spPr>
      </p:pic>
      <p:sp>
        <p:nvSpPr>
          <p:cNvPr id="32" name="Google Shape;32;p3"/>
          <p:cNvSpPr txBox="1">
            <a:spLocks noGrp="1"/>
          </p:cNvSpPr>
          <p:nvPr>
            <p:ph type="body" idx="1"/>
          </p:nvPr>
        </p:nvSpPr>
        <p:spPr>
          <a:xfrm>
            <a:off x="2143" y="392114"/>
            <a:ext cx="12189857" cy="1456426"/>
          </a:xfrm>
          <a:prstGeom prst="rect">
            <a:avLst/>
          </a:prstGeom>
          <a:solidFill>
            <a:srgbClr val="23201D">
              <a:alpha val="40000"/>
            </a:srgbClr>
          </a:solidFill>
          <a:ln>
            <a:noFill/>
          </a:ln>
        </p:spPr>
        <p:txBody>
          <a:bodyPr spcFirstLastPara="1" wrap="square" lIns="274300" tIns="45700" rIns="274300" bIns="45700" anchor="b" anchorCtr="0">
            <a:noAutofit/>
          </a:bodyPr>
          <a:lstStyle>
            <a:lvl1pPr marL="457200" lvl="0" indent="-228600" algn="l">
              <a:lnSpc>
                <a:spcPct val="100000"/>
              </a:lnSpc>
              <a:spcBef>
                <a:spcPts val="0"/>
              </a:spcBef>
              <a:spcAft>
                <a:spcPts val="0"/>
              </a:spcAft>
              <a:buSzPts val="5400"/>
              <a:buNone/>
              <a:defRPr sz="5400" b="1">
                <a:solidFill>
                  <a:schemeClr val="lt1"/>
                </a:solidFill>
              </a:defRPr>
            </a:lvl1pPr>
            <a:lvl2pPr marL="914400" lvl="1" indent="-342900" algn="l">
              <a:lnSpc>
                <a:spcPct val="100000"/>
              </a:lnSpc>
              <a:spcBef>
                <a:spcPts val="12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
          <p:cNvSpPr txBox="1">
            <a:spLocks noGrp="1"/>
          </p:cNvSpPr>
          <p:nvPr>
            <p:ph type="body" idx="2"/>
          </p:nvPr>
        </p:nvSpPr>
        <p:spPr>
          <a:xfrm>
            <a:off x="2143" y="1848592"/>
            <a:ext cx="12189857" cy="837166"/>
          </a:xfrm>
          <a:prstGeom prst="rect">
            <a:avLst/>
          </a:prstGeom>
          <a:solidFill>
            <a:srgbClr val="23201D">
              <a:alpha val="40000"/>
            </a:srgbClr>
          </a:solidFill>
          <a:ln>
            <a:noFill/>
          </a:ln>
        </p:spPr>
        <p:txBody>
          <a:bodyPr spcFirstLastPara="1" wrap="square" lIns="274300" tIns="45700" rIns="274300" bIns="45700" anchor="ctr" anchorCtr="0">
            <a:noAutofit/>
          </a:bodyPr>
          <a:lstStyle>
            <a:lvl1pPr marL="457200" lvl="0" indent="-228600" algn="l">
              <a:lnSpc>
                <a:spcPct val="100000"/>
              </a:lnSpc>
              <a:spcBef>
                <a:spcPts val="0"/>
              </a:spcBef>
              <a:spcAft>
                <a:spcPts val="0"/>
              </a:spcAft>
              <a:buSzPts val="3200"/>
              <a:buNone/>
              <a:defRPr sz="3200" b="1">
                <a:solidFill>
                  <a:schemeClr val="lt1"/>
                </a:solidFill>
              </a:defRPr>
            </a:lvl1pPr>
            <a:lvl2pPr marL="914400" lvl="1" indent="-342900" algn="l">
              <a:lnSpc>
                <a:spcPct val="100000"/>
              </a:lnSpc>
              <a:spcBef>
                <a:spcPts val="12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
          <p:cNvSpPr/>
          <p:nvPr/>
        </p:nvSpPr>
        <p:spPr>
          <a:xfrm>
            <a:off x="7791901" y="3011886"/>
            <a:ext cx="238351" cy="129023"/>
          </a:xfrm>
          <a:prstGeom prst="rect">
            <a:avLst/>
          </a:prstGeom>
          <a:solidFill>
            <a:srgbClr val="BACD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sp>
        <p:nvSpPr>
          <p:cNvPr id="35" name="Google Shape;35;p3"/>
          <p:cNvSpPr txBox="1">
            <a:spLocks noGrp="1"/>
          </p:cNvSpPr>
          <p:nvPr>
            <p:ph type="body" idx="3"/>
          </p:nvPr>
        </p:nvSpPr>
        <p:spPr>
          <a:xfrm>
            <a:off x="-4715" y="2714615"/>
            <a:ext cx="12196715" cy="573127"/>
          </a:xfrm>
          <a:prstGeom prst="rect">
            <a:avLst/>
          </a:prstGeom>
          <a:solidFill>
            <a:srgbClr val="23201D">
              <a:alpha val="40000"/>
            </a:srgbClr>
          </a:solidFill>
          <a:ln>
            <a:noFill/>
          </a:ln>
        </p:spPr>
        <p:txBody>
          <a:bodyPr spcFirstLastPara="1" wrap="square" lIns="274300" tIns="45700" rIns="274300" bIns="45700" anchor="ctr" anchorCtr="0">
            <a:noAutofit/>
          </a:bodyPr>
          <a:lstStyle>
            <a:lvl1pPr marL="457200" lvl="0" indent="-228600" algn="l">
              <a:lnSpc>
                <a:spcPct val="100000"/>
              </a:lnSpc>
              <a:spcBef>
                <a:spcPts val="0"/>
              </a:spcBef>
              <a:spcAft>
                <a:spcPts val="0"/>
              </a:spcAft>
              <a:buSzPts val="2800"/>
              <a:buNone/>
              <a:defRPr sz="2800" b="1">
                <a:solidFill>
                  <a:schemeClr val="lt1"/>
                </a:solidFill>
              </a:defRPr>
            </a:lvl1pPr>
            <a:lvl2pPr marL="914400" lvl="1" indent="-342900" algn="l">
              <a:lnSpc>
                <a:spcPct val="100000"/>
              </a:lnSpc>
              <a:spcBef>
                <a:spcPts val="12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
          <p:cNvSpPr txBox="1"/>
          <p:nvPr/>
        </p:nvSpPr>
        <p:spPr>
          <a:xfrm>
            <a:off x="-9935" y="6579040"/>
            <a:ext cx="2485309"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5DAA"/>
              </a:buClr>
              <a:buSzPts val="1000"/>
              <a:buFont typeface="Arial"/>
              <a:buNone/>
            </a:pPr>
            <a:r>
              <a:rPr lang="en-US" sz="1000" b="0" i="0" u="none" strike="noStrike" cap="none">
                <a:solidFill>
                  <a:srgbClr val="FFFFFF"/>
                </a:solidFill>
                <a:latin typeface="Arial Narrow"/>
                <a:ea typeface="Arial Narrow"/>
                <a:cs typeface="Arial Narrow"/>
                <a:sym typeface="Arial Narrow"/>
              </a:rPr>
              <a:t>© Education Resource Strategies, Inc. 2018</a:t>
            </a:r>
            <a:endParaRPr/>
          </a:p>
        </p:txBody>
      </p:sp>
    </p:spTree>
    <p:extLst>
      <p:ext uri="{BB962C8B-B14F-4D97-AF65-F5344CB8AC3E}">
        <p14:creationId xmlns:p14="http://schemas.microsoft.com/office/powerpoint/2010/main" val="707899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ull Content Slide 1">
  <p:cSld name="Full Content Slide 1">
    <p:spTree>
      <p:nvGrpSpPr>
        <p:cNvPr id="1" name="Shape 37"/>
        <p:cNvGrpSpPr/>
        <p:nvPr/>
      </p:nvGrpSpPr>
      <p:grpSpPr>
        <a:xfrm>
          <a:off x="0" y="0"/>
          <a:ext cx="0" cy="0"/>
          <a:chOff x="0" y="0"/>
          <a:chExt cx="0" cy="0"/>
        </a:xfrm>
      </p:grpSpPr>
      <p:pic>
        <p:nvPicPr>
          <p:cNvPr id="38" name="Google Shape;38;p4"/>
          <p:cNvPicPr preferRelativeResize="0"/>
          <p:nvPr/>
        </p:nvPicPr>
        <p:blipFill rotWithShape="1">
          <a:blip r:embed="rId2">
            <a:alphaModFix/>
          </a:blip>
          <a:srcRect b="74423"/>
          <a:stretch/>
        </p:blipFill>
        <p:spPr>
          <a:xfrm>
            <a:off x="213" y="160"/>
            <a:ext cx="12191787" cy="1754027"/>
          </a:xfrm>
          <a:prstGeom prst="rect">
            <a:avLst/>
          </a:prstGeom>
          <a:noFill/>
          <a:ln>
            <a:noFill/>
          </a:ln>
        </p:spPr>
      </p:pic>
      <p:sp>
        <p:nvSpPr>
          <p:cNvPr id="39" name="Google Shape;39;p4"/>
          <p:cNvSpPr/>
          <p:nvPr/>
        </p:nvSpPr>
        <p:spPr>
          <a:xfrm>
            <a:off x="-10668" y="1463040"/>
            <a:ext cx="12202668" cy="53949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sp>
        <p:nvSpPr>
          <p:cNvPr id="40" name="Google Shape;40;p4"/>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4"/>
          <p:cNvSpPr txBox="1">
            <a:spLocks noGrp="1"/>
          </p:cNvSpPr>
          <p:nvPr>
            <p:ph type="body" idx="1"/>
          </p:nvPr>
        </p:nvSpPr>
        <p:spPr>
          <a:xfrm>
            <a:off x="310896" y="1754188"/>
            <a:ext cx="11549063" cy="45894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000"/>
              <a:buNone/>
              <a:defRPr/>
            </a:lvl3pPr>
            <a:lvl4pPr marL="1828800" lvl="3" indent="-228600" algn="l">
              <a:lnSpc>
                <a:spcPct val="100000"/>
              </a:lnSpc>
              <a:spcBef>
                <a:spcPts val="500"/>
              </a:spcBef>
              <a:spcAft>
                <a:spcPts val="0"/>
              </a:spcAft>
              <a:buSzPts val="1800"/>
              <a:buNone/>
              <a:defRPr/>
            </a:lvl4pPr>
            <a:lvl5pPr marL="2286000" lvl="4" indent="-228600" algn="l">
              <a:lnSpc>
                <a:spcPct val="10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5333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_No Top Bar">
  <p:cSld name="Content Slide_No Top Bar">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497909" y="124173"/>
            <a:ext cx="11361857" cy="13266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5" name="Google Shape;45;p5"/>
          <p:cNvCxnSpPr/>
          <p:nvPr/>
        </p:nvCxnSpPr>
        <p:spPr>
          <a:xfrm>
            <a:off x="462985" y="1465003"/>
            <a:ext cx="11397228" cy="0"/>
          </a:xfrm>
          <a:prstGeom prst="straightConnector1">
            <a:avLst/>
          </a:prstGeom>
          <a:noFill/>
          <a:ln w="19050" cap="flat" cmpd="sng">
            <a:solidFill>
              <a:schemeClr val="accent2"/>
            </a:solidFill>
            <a:prstDash val="solid"/>
            <a:miter lim="800000"/>
            <a:headEnd type="none" w="sm" len="sm"/>
            <a:tailEnd type="none" w="sm" len="sm"/>
          </a:ln>
        </p:spPr>
      </p:cxnSp>
      <p:sp>
        <p:nvSpPr>
          <p:cNvPr id="46" name="Google Shape;46;p5"/>
          <p:cNvSpPr txBox="1">
            <a:spLocks noGrp="1"/>
          </p:cNvSpPr>
          <p:nvPr>
            <p:ph type="body" idx="1"/>
          </p:nvPr>
        </p:nvSpPr>
        <p:spPr>
          <a:xfrm>
            <a:off x="498475" y="1608138"/>
            <a:ext cx="11361738" cy="473551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800"/>
              <a:buNone/>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000"/>
              <a:buNone/>
              <a:defRPr/>
            </a:lvl3pPr>
            <a:lvl4pPr marL="1828800" lvl="3" indent="-228600" algn="l">
              <a:lnSpc>
                <a:spcPct val="100000"/>
              </a:lnSpc>
              <a:spcBef>
                <a:spcPts val="500"/>
              </a:spcBef>
              <a:spcAft>
                <a:spcPts val="0"/>
              </a:spcAft>
              <a:buSzPts val="1800"/>
              <a:buNone/>
              <a:defRPr/>
            </a:lvl4pPr>
            <a:lvl5pPr marL="2286000" lvl="4" indent="-228600" algn="l">
              <a:lnSpc>
                <a:spcPct val="10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5117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Statement Slide">
  <p:cSld name="Big Statement Slide">
    <p:spTree>
      <p:nvGrpSpPr>
        <p:cNvPr id="1" name="Shape 48"/>
        <p:cNvGrpSpPr/>
        <p:nvPr/>
      </p:nvGrpSpPr>
      <p:grpSpPr>
        <a:xfrm>
          <a:off x="0" y="0"/>
          <a:ext cx="0" cy="0"/>
          <a:chOff x="0" y="0"/>
          <a:chExt cx="0" cy="0"/>
        </a:xfrm>
      </p:grpSpPr>
      <p:pic>
        <p:nvPicPr>
          <p:cNvPr id="49" name="Google Shape;49;p6"/>
          <p:cNvPicPr preferRelativeResize="0"/>
          <p:nvPr/>
        </p:nvPicPr>
        <p:blipFill rotWithShape="1">
          <a:blip r:embed="rId2">
            <a:alphaModFix/>
          </a:blip>
          <a:srcRect/>
          <a:stretch/>
        </p:blipFill>
        <p:spPr>
          <a:xfrm>
            <a:off x="213" y="160"/>
            <a:ext cx="12191787" cy="6857681"/>
          </a:xfrm>
          <a:prstGeom prst="rect">
            <a:avLst/>
          </a:prstGeom>
          <a:noFill/>
          <a:ln>
            <a:noFill/>
          </a:ln>
        </p:spPr>
      </p:pic>
      <p:sp>
        <p:nvSpPr>
          <p:cNvPr id="50" name="Google Shape;50;p6"/>
          <p:cNvSpPr txBox="1">
            <a:spLocks noGrp="1"/>
          </p:cNvSpPr>
          <p:nvPr>
            <p:ph type="title"/>
          </p:nvPr>
        </p:nvSpPr>
        <p:spPr>
          <a:xfrm>
            <a:off x="673995" y="2428480"/>
            <a:ext cx="10844009" cy="200103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800"/>
              <a:buFont typeface="Arial Narrow"/>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1" name="Google Shape;51;p6"/>
          <p:cNvPicPr preferRelativeResize="0"/>
          <p:nvPr/>
        </p:nvPicPr>
        <p:blipFill rotWithShape="1">
          <a:blip r:embed="rId3">
            <a:alphaModFix/>
          </a:blip>
          <a:srcRect l="22037" t="23704" r="23966" b="24444"/>
          <a:stretch/>
        </p:blipFill>
        <p:spPr>
          <a:xfrm>
            <a:off x="10476875" y="5568225"/>
            <a:ext cx="1449047" cy="1075265"/>
          </a:xfrm>
          <a:prstGeom prst="rect">
            <a:avLst/>
          </a:prstGeom>
          <a:noFill/>
          <a:ln>
            <a:noFill/>
          </a:ln>
        </p:spPr>
      </p:pic>
    </p:spTree>
    <p:extLst>
      <p:ext uri="{BB962C8B-B14F-4D97-AF65-F5344CB8AC3E}">
        <p14:creationId xmlns:p14="http://schemas.microsoft.com/office/powerpoint/2010/main" val="3101020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 with Graphic">
  <p:cSld name="Two Column with Graphic">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b="74423"/>
          <a:stretch/>
        </p:blipFill>
        <p:spPr>
          <a:xfrm>
            <a:off x="213" y="160"/>
            <a:ext cx="12191787" cy="1754027"/>
          </a:xfrm>
          <a:prstGeom prst="rect">
            <a:avLst/>
          </a:prstGeom>
          <a:noFill/>
          <a:ln>
            <a:noFill/>
          </a:ln>
        </p:spPr>
      </p:pic>
      <p:sp>
        <p:nvSpPr>
          <p:cNvPr id="54" name="Google Shape;54;p7"/>
          <p:cNvSpPr/>
          <p:nvPr/>
        </p:nvSpPr>
        <p:spPr>
          <a:xfrm>
            <a:off x="0" y="1463040"/>
            <a:ext cx="12192000" cy="53949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sp>
        <p:nvSpPr>
          <p:cNvPr id="55" name="Google Shape;55;p7"/>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447771" y="1477627"/>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3200"/>
              <a:buNone/>
              <a:defRPr sz="3200" b="1">
                <a:solidFill>
                  <a:schemeClr val="accent1"/>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7"/>
          <p:cNvSpPr txBox="1">
            <a:spLocks noGrp="1"/>
          </p:cNvSpPr>
          <p:nvPr>
            <p:ph type="body" idx="2"/>
          </p:nvPr>
        </p:nvSpPr>
        <p:spPr>
          <a:xfrm>
            <a:off x="458439" y="2589191"/>
            <a:ext cx="5157787" cy="396802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Font typeface="Arial Narrow"/>
              <a:buNone/>
              <a:defRPr sz="2800" b="0" i="0">
                <a:latin typeface="Arial Narrow"/>
                <a:ea typeface="Arial Narrow"/>
                <a:cs typeface="Arial Narrow"/>
                <a:sym typeface="Arial Narrow"/>
              </a:defRPr>
            </a:lvl1pPr>
            <a:lvl2pPr marL="914400" lvl="1" indent="-228600" algn="l">
              <a:lnSpc>
                <a:spcPct val="100000"/>
              </a:lnSpc>
              <a:spcBef>
                <a:spcPts val="500"/>
              </a:spcBef>
              <a:spcAft>
                <a:spcPts val="0"/>
              </a:spcAft>
              <a:buSzPts val="2400"/>
              <a:buFont typeface="Arial Narrow"/>
              <a:buNone/>
              <a:defRPr/>
            </a:lvl2pPr>
            <a:lvl3pPr marL="1371600" lvl="2" indent="-228600" algn="l">
              <a:lnSpc>
                <a:spcPct val="100000"/>
              </a:lnSpc>
              <a:spcBef>
                <a:spcPts val="500"/>
              </a:spcBef>
              <a:spcAft>
                <a:spcPts val="0"/>
              </a:spcAft>
              <a:buSzPts val="2000"/>
              <a:buFont typeface="Arial Narrow"/>
              <a:buNone/>
              <a:defRPr/>
            </a:lvl3pPr>
            <a:lvl4pPr marL="1828800" lvl="3" indent="-228600" algn="l">
              <a:lnSpc>
                <a:spcPct val="100000"/>
              </a:lnSpc>
              <a:spcBef>
                <a:spcPts val="500"/>
              </a:spcBef>
              <a:spcAft>
                <a:spcPts val="0"/>
              </a:spcAft>
              <a:buSzPts val="1800"/>
              <a:buFont typeface="Arial Narrow"/>
              <a:buNone/>
              <a:defRPr/>
            </a:lvl4pPr>
            <a:lvl5pPr marL="2286000" lvl="4" indent="-228600" algn="l">
              <a:lnSpc>
                <a:spcPct val="100000"/>
              </a:lnSpc>
              <a:spcBef>
                <a:spcPts val="500"/>
              </a:spcBef>
              <a:spcAft>
                <a:spcPts val="0"/>
              </a:spcAft>
              <a:buSzPts val="1800"/>
              <a:buFont typeface="Arial Narrow"/>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a:spLocks noGrp="1"/>
          </p:cNvSpPr>
          <p:nvPr>
            <p:ph type="pic" idx="3"/>
          </p:nvPr>
        </p:nvSpPr>
        <p:spPr>
          <a:xfrm>
            <a:off x="6096000" y="1463039"/>
            <a:ext cx="6106668" cy="539496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59" name="Google Shape;59;p7"/>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4324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ngled Image and Copy Slide">
  <p:cSld name="Angled Image and Copy Slide">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286598" y="168443"/>
            <a:ext cx="7083589" cy="131457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2" name="Google Shape;62;p8"/>
          <p:cNvCxnSpPr/>
          <p:nvPr/>
        </p:nvCxnSpPr>
        <p:spPr>
          <a:xfrm>
            <a:off x="272951" y="1506674"/>
            <a:ext cx="7100306" cy="0"/>
          </a:xfrm>
          <a:prstGeom prst="straightConnector1">
            <a:avLst/>
          </a:prstGeom>
          <a:noFill/>
          <a:ln w="19050" cap="flat" cmpd="sng">
            <a:solidFill>
              <a:schemeClr val="accent2"/>
            </a:solidFill>
            <a:prstDash val="solid"/>
            <a:miter lim="800000"/>
            <a:headEnd type="none" w="sm" len="sm"/>
            <a:tailEnd type="none" w="sm" len="sm"/>
          </a:ln>
        </p:spPr>
      </p:cxnSp>
      <p:sp>
        <p:nvSpPr>
          <p:cNvPr id="63" name="Google Shape;63;p8"/>
          <p:cNvSpPr txBox="1">
            <a:spLocks noGrp="1"/>
          </p:cNvSpPr>
          <p:nvPr>
            <p:ph type="body" idx="1"/>
          </p:nvPr>
        </p:nvSpPr>
        <p:spPr>
          <a:xfrm>
            <a:off x="286598" y="1739101"/>
            <a:ext cx="7086659" cy="450113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Font typeface="Arial Narrow"/>
              <a:buNone/>
              <a:defRPr sz="2400" b="0" i="0">
                <a:latin typeface="Arial Narrow"/>
                <a:ea typeface="Arial Narrow"/>
                <a:cs typeface="Arial Narrow"/>
                <a:sym typeface="Arial Narrow"/>
              </a:defRPr>
            </a:lvl1pPr>
            <a:lvl2pPr marL="914400" lvl="1" indent="-228600" algn="l">
              <a:lnSpc>
                <a:spcPct val="100000"/>
              </a:lnSpc>
              <a:spcBef>
                <a:spcPts val="500"/>
              </a:spcBef>
              <a:spcAft>
                <a:spcPts val="0"/>
              </a:spcAft>
              <a:buSzPts val="2400"/>
              <a:buFont typeface="Arial Narrow"/>
              <a:buNone/>
              <a:defRPr/>
            </a:lvl2pPr>
            <a:lvl3pPr marL="1371600" lvl="2" indent="-228600" algn="l">
              <a:lnSpc>
                <a:spcPct val="100000"/>
              </a:lnSpc>
              <a:spcBef>
                <a:spcPts val="500"/>
              </a:spcBef>
              <a:spcAft>
                <a:spcPts val="0"/>
              </a:spcAft>
              <a:buSzPts val="2000"/>
              <a:buFont typeface="Arial Narrow"/>
              <a:buNone/>
              <a:defRPr/>
            </a:lvl3pPr>
            <a:lvl4pPr marL="1828800" lvl="3" indent="-228600" algn="l">
              <a:lnSpc>
                <a:spcPct val="100000"/>
              </a:lnSpc>
              <a:spcBef>
                <a:spcPts val="500"/>
              </a:spcBef>
              <a:spcAft>
                <a:spcPts val="0"/>
              </a:spcAft>
              <a:buSzPts val="1800"/>
              <a:buFont typeface="Arial Narrow"/>
              <a:buNone/>
              <a:defRPr/>
            </a:lvl4pPr>
            <a:lvl5pPr marL="2286000" lvl="4" indent="-228600" algn="l">
              <a:lnSpc>
                <a:spcPct val="100000"/>
              </a:lnSpc>
              <a:spcBef>
                <a:spcPts val="500"/>
              </a:spcBef>
              <a:spcAft>
                <a:spcPts val="0"/>
              </a:spcAft>
              <a:buSzPts val="1800"/>
              <a:buFont typeface="Arial Narrow"/>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a:spLocks noGrp="1"/>
          </p:cNvSpPr>
          <p:nvPr>
            <p:ph type="pic" idx="2"/>
          </p:nvPr>
        </p:nvSpPr>
        <p:spPr>
          <a:xfrm>
            <a:off x="7655749" y="0"/>
            <a:ext cx="4536840" cy="68579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65" name="Google Shape;65;p8"/>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2577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gue Slide Option">
  <p:cSld name="Segue Slide Option">
    <p:spTree>
      <p:nvGrpSpPr>
        <p:cNvPr id="1" name="Shape 66"/>
        <p:cNvGrpSpPr/>
        <p:nvPr/>
      </p:nvGrpSpPr>
      <p:grpSpPr>
        <a:xfrm>
          <a:off x="0" y="0"/>
          <a:ext cx="0" cy="0"/>
          <a:chOff x="0" y="0"/>
          <a:chExt cx="0" cy="0"/>
        </a:xfrm>
      </p:grpSpPr>
      <p:pic>
        <p:nvPicPr>
          <p:cNvPr id="67" name="Google Shape;67;p9"/>
          <p:cNvPicPr preferRelativeResize="0"/>
          <p:nvPr/>
        </p:nvPicPr>
        <p:blipFill rotWithShape="1">
          <a:blip r:embed="rId2">
            <a:alphaModFix/>
          </a:blip>
          <a:srcRect/>
          <a:stretch/>
        </p:blipFill>
        <p:spPr>
          <a:xfrm>
            <a:off x="213" y="160"/>
            <a:ext cx="12191787" cy="6857681"/>
          </a:xfrm>
          <a:prstGeom prst="rect">
            <a:avLst/>
          </a:prstGeom>
          <a:noFill/>
          <a:ln>
            <a:noFill/>
          </a:ln>
        </p:spPr>
      </p:pic>
      <p:sp>
        <p:nvSpPr>
          <p:cNvPr id="68" name="Google Shape;68;p9"/>
          <p:cNvSpPr txBox="1">
            <a:spLocks noGrp="1"/>
          </p:cNvSpPr>
          <p:nvPr>
            <p:ph type="title"/>
          </p:nvPr>
        </p:nvSpPr>
        <p:spPr>
          <a:xfrm>
            <a:off x="322969" y="1876463"/>
            <a:ext cx="4350629" cy="10424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Narrow"/>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a:spLocks noGrp="1"/>
          </p:cNvSpPr>
          <p:nvPr>
            <p:ph type="pic" idx="2"/>
          </p:nvPr>
        </p:nvSpPr>
        <p:spPr>
          <a:xfrm>
            <a:off x="6241143" y="0"/>
            <a:ext cx="5950858"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70" name="Google Shape;70;p9"/>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6963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ull Photo with Slide Title">
  <p:cSld name="Full Photo with Slide Title">
    <p:spTree>
      <p:nvGrpSpPr>
        <p:cNvPr id="1" name="Shape 71"/>
        <p:cNvGrpSpPr/>
        <p:nvPr/>
      </p:nvGrpSpPr>
      <p:grpSpPr>
        <a:xfrm>
          <a:off x="0" y="0"/>
          <a:ext cx="0" cy="0"/>
          <a:chOff x="0" y="0"/>
          <a:chExt cx="0" cy="0"/>
        </a:xfrm>
      </p:grpSpPr>
      <p:pic>
        <p:nvPicPr>
          <p:cNvPr id="72" name="Google Shape;72;p10"/>
          <p:cNvPicPr preferRelativeResize="0"/>
          <p:nvPr/>
        </p:nvPicPr>
        <p:blipFill rotWithShape="1">
          <a:blip r:embed="rId2">
            <a:alphaModFix/>
          </a:blip>
          <a:srcRect b="78533"/>
          <a:stretch/>
        </p:blipFill>
        <p:spPr>
          <a:xfrm>
            <a:off x="213" y="159"/>
            <a:ext cx="12191787" cy="1472132"/>
          </a:xfrm>
          <a:prstGeom prst="rect">
            <a:avLst/>
          </a:prstGeom>
          <a:noFill/>
          <a:ln>
            <a:noFill/>
          </a:ln>
        </p:spPr>
      </p:pic>
      <p:sp>
        <p:nvSpPr>
          <p:cNvPr id="73" name="Google Shape;73;p10"/>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
          <p:cNvSpPr>
            <a:spLocks noGrp="1"/>
          </p:cNvSpPr>
          <p:nvPr>
            <p:ph type="pic" idx="2"/>
          </p:nvPr>
        </p:nvSpPr>
        <p:spPr>
          <a:xfrm>
            <a:off x="0" y="1463675"/>
            <a:ext cx="12203113" cy="53943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75" name="Google Shape;75;p10"/>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8346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1"/>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rial Narrow"/>
                <a:ea typeface="Arial Narrow"/>
                <a:cs typeface="Arial Narrow"/>
                <a:sym typeface="Arial Narrow"/>
              </a:defRPr>
            </a:lvl1pPr>
            <a:lvl2pPr marL="0" lvl="1" indent="0" algn="r">
              <a:spcBef>
                <a:spcPts val="0"/>
              </a:spcBef>
              <a:buNone/>
              <a:defRPr sz="1200" b="0" i="0" u="none" strike="noStrike" cap="none">
                <a:solidFill>
                  <a:srgbClr val="888888"/>
                </a:solidFill>
                <a:latin typeface="Arial Narrow"/>
                <a:ea typeface="Arial Narrow"/>
                <a:cs typeface="Arial Narrow"/>
                <a:sym typeface="Arial Narrow"/>
              </a:defRPr>
            </a:lvl2pPr>
            <a:lvl3pPr marL="0" lvl="2" indent="0" algn="r">
              <a:spcBef>
                <a:spcPts val="0"/>
              </a:spcBef>
              <a:buNone/>
              <a:defRPr sz="1200" b="0" i="0" u="none" strike="noStrike" cap="none">
                <a:solidFill>
                  <a:srgbClr val="888888"/>
                </a:solidFill>
                <a:latin typeface="Arial Narrow"/>
                <a:ea typeface="Arial Narrow"/>
                <a:cs typeface="Arial Narrow"/>
                <a:sym typeface="Arial Narrow"/>
              </a:defRPr>
            </a:lvl3pPr>
            <a:lvl4pPr marL="0" lvl="3" indent="0" algn="r">
              <a:spcBef>
                <a:spcPts val="0"/>
              </a:spcBef>
              <a:buNone/>
              <a:defRPr sz="1200" b="0" i="0" u="none" strike="noStrike" cap="none">
                <a:solidFill>
                  <a:srgbClr val="888888"/>
                </a:solidFill>
                <a:latin typeface="Arial Narrow"/>
                <a:ea typeface="Arial Narrow"/>
                <a:cs typeface="Arial Narrow"/>
                <a:sym typeface="Arial Narrow"/>
              </a:defRPr>
            </a:lvl4pPr>
            <a:lvl5pPr marL="0" lvl="4" indent="0" algn="r">
              <a:spcBef>
                <a:spcPts val="0"/>
              </a:spcBef>
              <a:buNone/>
              <a:defRPr sz="1200" b="0" i="0" u="none" strike="noStrike" cap="none">
                <a:solidFill>
                  <a:srgbClr val="888888"/>
                </a:solidFill>
                <a:latin typeface="Arial Narrow"/>
                <a:ea typeface="Arial Narrow"/>
                <a:cs typeface="Arial Narrow"/>
                <a:sym typeface="Arial Narrow"/>
              </a:defRPr>
            </a:lvl5pPr>
            <a:lvl6pPr marL="0" lvl="5" indent="0" algn="r">
              <a:spcBef>
                <a:spcPts val="0"/>
              </a:spcBef>
              <a:buNone/>
              <a:defRPr sz="1200" b="0" i="0" u="none" strike="noStrike" cap="none">
                <a:solidFill>
                  <a:srgbClr val="888888"/>
                </a:solidFill>
                <a:latin typeface="Arial Narrow"/>
                <a:ea typeface="Arial Narrow"/>
                <a:cs typeface="Arial Narrow"/>
                <a:sym typeface="Arial Narrow"/>
              </a:defRPr>
            </a:lvl6pPr>
            <a:lvl7pPr marL="0" lvl="6" indent="0" algn="r">
              <a:spcBef>
                <a:spcPts val="0"/>
              </a:spcBef>
              <a:buNone/>
              <a:defRPr sz="1200" b="0" i="0" u="none" strike="noStrike" cap="none">
                <a:solidFill>
                  <a:srgbClr val="888888"/>
                </a:solidFill>
                <a:latin typeface="Arial Narrow"/>
                <a:ea typeface="Arial Narrow"/>
                <a:cs typeface="Arial Narrow"/>
                <a:sym typeface="Arial Narrow"/>
              </a:defRPr>
            </a:lvl7pPr>
            <a:lvl8pPr marL="0" lvl="7" indent="0" algn="r">
              <a:spcBef>
                <a:spcPts val="0"/>
              </a:spcBef>
              <a:buNone/>
              <a:defRPr sz="1200" b="0" i="0" u="none" strike="noStrike" cap="none">
                <a:solidFill>
                  <a:srgbClr val="888888"/>
                </a:solidFill>
                <a:latin typeface="Arial Narrow"/>
                <a:ea typeface="Arial Narrow"/>
                <a:cs typeface="Arial Narrow"/>
                <a:sym typeface="Arial Narrow"/>
              </a:defRPr>
            </a:lvl8pPr>
            <a:lvl9pPr marL="0" lvl="8" indent="0" algn="r">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9664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ull Gray">
  <p:cSld name="Full Gray">
    <p:spTree>
      <p:nvGrpSpPr>
        <p:cNvPr id="1" name="Shape 78"/>
        <p:cNvGrpSpPr/>
        <p:nvPr/>
      </p:nvGrpSpPr>
      <p:grpSpPr>
        <a:xfrm>
          <a:off x="0" y="0"/>
          <a:ext cx="0" cy="0"/>
          <a:chOff x="0" y="0"/>
          <a:chExt cx="0" cy="0"/>
        </a:xfrm>
      </p:grpSpPr>
      <p:sp>
        <p:nvSpPr>
          <p:cNvPr id="79" name="Google Shape;79;p12"/>
          <p:cNvSpPr txBox="1">
            <a:spLocks noGrp="1"/>
          </p:cNvSpPr>
          <p:nvPr>
            <p:ph type="sldNum" idx="12"/>
          </p:nvPr>
        </p:nvSpPr>
        <p:spPr>
          <a:xfrm>
            <a:off x="11251768"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12"/>
          <p:cNvPicPr preferRelativeResize="0"/>
          <p:nvPr/>
        </p:nvPicPr>
        <p:blipFill rotWithShape="1">
          <a:blip r:embed="rId2">
            <a:alphaModFix/>
          </a:blip>
          <a:srcRect/>
          <a:stretch/>
        </p:blipFill>
        <p:spPr>
          <a:xfrm>
            <a:off x="213" y="160"/>
            <a:ext cx="12191787" cy="6857681"/>
          </a:xfrm>
          <a:prstGeom prst="rect">
            <a:avLst/>
          </a:prstGeom>
          <a:noFill/>
          <a:ln>
            <a:noFill/>
          </a:ln>
        </p:spPr>
      </p:pic>
    </p:spTree>
    <p:extLst>
      <p:ext uri="{BB962C8B-B14F-4D97-AF65-F5344CB8AC3E}">
        <p14:creationId xmlns:p14="http://schemas.microsoft.com/office/powerpoint/2010/main" val="338716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977B110D-3D75-284F-83C8-F4427170FF0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hasCustomPrompt="1"/>
          </p:nvPr>
        </p:nvSpPr>
        <p:spPr>
          <a:xfrm>
            <a:off x="381000" y="152400"/>
            <a:ext cx="100354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r>
              <a:rPr lang="en-US"/>
              <a:t>Agenda</a:t>
            </a:r>
            <a:endParaRPr/>
          </a:p>
        </p:txBody>
      </p:sp>
      <p:sp>
        <p:nvSpPr>
          <p:cNvPr id="17" name="Holder 4">
            <a:extLst>
              <a:ext uri="{FF2B5EF4-FFF2-40B4-BE49-F238E27FC236}">
                <a16:creationId xmlns:a16="http://schemas.microsoft.com/office/drawing/2014/main" id="{C1B8DD90-32AE-C842-B456-824A8661BA01}"/>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graphicFrame>
        <p:nvGraphicFramePr>
          <p:cNvPr id="4" name="Table 4">
            <a:extLst>
              <a:ext uri="{FF2B5EF4-FFF2-40B4-BE49-F238E27FC236}">
                <a16:creationId xmlns:a16="http://schemas.microsoft.com/office/drawing/2014/main" id="{E5E1D9AA-E469-D632-F4F3-5AAEEE013C4F}"/>
              </a:ext>
            </a:extLst>
          </p:cNvPr>
          <p:cNvGraphicFramePr>
            <a:graphicFrameLocks/>
          </p:cNvGraphicFramePr>
          <p:nvPr userDrawn="1">
            <p:extLst>
              <p:ext uri="{D42A27DB-BD31-4B8C-83A1-F6EECF244321}">
                <p14:modId xmlns:p14="http://schemas.microsoft.com/office/powerpoint/2010/main" val="3961828092"/>
              </p:ext>
            </p:extLst>
          </p:nvPr>
        </p:nvGraphicFramePr>
        <p:xfrm>
          <a:off x="762000" y="1600200"/>
          <a:ext cx="10210800" cy="3886200"/>
        </p:xfrm>
        <a:graphic>
          <a:graphicData uri="http://schemas.openxmlformats.org/drawingml/2006/table">
            <a:tbl>
              <a:tblPr firstRow="1" bandRow="1">
                <a:tableStyleId>{2D5ABB26-0587-4C30-8999-92F81FD0307C}</a:tableStyleId>
              </a:tblPr>
              <a:tblGrid>
                <a:gridCol w="10210800">
                  <a:extLst>
                    <a:ext uri="{9D8B030D-6E8A-4147-A177-3AD203B41FA5}">
                      <a16:colId xmlns:a16="http://schemas.microsoft.com/office/drawing/2014/main" val="496203783"/>
                    </a:ext>
                  </a:extLst>
                </a:gridCol>
              </a:tblGrid>
              <a:tr h="777240">
                <a:tc>
                  <a:txBody>
                    <a:bodyPr/>
                    <a:lstStyle/>
                    <a:p>
                      <a:pPr>
                        <a:lnSpc>
                          <a:spcPct val="100000"/>
                        </a:lnSpc>
                        <a:spcBef>
                          <a:spcPts val="0"/>
                        </a:spcBef>
                        <a:spcAft>
                          <a:spcPts val="0"/>
                        </a:spcAft>
                      </a:pPr>
                      <a:r>
                        <a:rPr lang="en-US" sz="2400" b="1" kern="1200">
                          <a:solidFill>
                            <a:srgbClr val="386EA4"/>
                          </a:solidFill>
                          <a:latin typeface="+mn-lt"/>
                          <a:ea typeface="+mn-ea"/>
                          <a:cs typeface="+mn-cs"/>
                        </a:rPr>
                        <a:t>Item 1</a:t>
                      </a:r>
                    </a:p>
                  </a:txBody>
                  <a:tcPr>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2245380401"/>
                  </a:ext>
                </a:extLst>
              </a:tr>
              <a:tr h="777240">
                <a:tc>
                  <a:txBody>
                    <a:bodyPr/>
                    <a:lstStyle/>
                    <a:p>
                      <a:pPr marL="0" marR="0">
                        <a:lnSpc>
                          <a:spcPct val="100000"/>
                        </a:lnSpc>
                        <a:spcBef>
                          <a:spcPts val="0"/>
                        </a:spcBef>
                        <a:spcAft>
                          <a:spcPts val="0"/>
                        </a:spcAft>
                      </a:pPr>
                      <a:r>
                        <a:rPr lang="en-US" sz="2400" b="1" kern="1200" baseline="0">
                          <a:solidFill>
                            <a:srgbClr val="386EA4"/>
                          </a:solidFill>
                          <a:latin typeface="+mn-lt"/>
                          <a:ea typeface="+mn-ea"/>
                          <a:cs typeface="+mn-cs"/>
                        </a:rPr>
                        <a:t>Item 2</a:t>
                      </a:r>
                    </a:p>
                  </a:txBody>
                  <a:tcPr marL="68580" marR="68580" marT="0" marB="18415">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3762621741"/>
                  </a:ext>
                </a:extLst>
              </a:tr>
              <a:tr h="777240">
                <a:tc>
                  <a:txBody>
                    <a:bodyPr/>
                    <a:lstStyle/>
                    <a:p>
                      <a:pPr marL="0" marR="0">
                        <a:lnSpc>
                          <a:spcPct val="100000"/>
                        </a:lnSpc>
                        <a:spcBef>
                          <a:spcPts val="0"/>
                        </a:spcBef>
                        <a:spcAft>
                          <a:spcPts val="0"/>
                        </a:spcAft>
                      </a:pPr>
                      <a:r>
                        <a:rPr lang="en-US" sz="2400" b="1" kern="1200" baseline="0">
                          <a:solidFill>
                            <a:srgbClr val="386EA4"/>
                          </a:solidFill>
                          <a:latin typeface="+mn-lt"/>
                          <a:ea typeface="+mn-ea"/>
                          <a:cs typeface="+mn-cs"/>
                        </a:rPr>
                        <a:t>Item 3</a:t>
                      </a:r>
                    </a:p>
                  </a:txBody>
                  <a:tcPr marL="68580" marR="68580" marT="0" marB="18415">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10002"/>
                  </a:ext>
                </a:extLst>
              </a:tr>
              <a:tr h="777240">
                <a:tc>
                  <a:txBody>
                    <a:bodyPr/>
                    <a:lstStyle/>
                    <a:p>
                      <a:pPr marL="0" marR="0">
                        <a:lnSpc>
                          <a:spcPct val="100000"/>
                        </a:lnSpc>
                        <a:spcBef>
                          <a:spcPts val="0"/>
                        </a:spcBef>
                        <a:spcAft>
                          <a:spcPts val="0"/>
                        </a:spcAft>
                      </a:pPr>
                      <a:endParaRPr lang="en-US" sz="2400" b="1" kern="1200" baseline="0">
                        <a:solidFill>
                          <a:srgbClr val="386EA4"/>
                        </a:solidFill>
                        <a:latin typeface="Franklin Gothic Book"/>
                        <a:ea typeface="+mn-ea"/>
                        <a:cs typeface="+mn-cs"/>
                      </a:endParaRPr>
                    </a:p>
                  </a:txBody>
                  <a:tcPr marL="68580" marR="68580" marT="0" marB="18415">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10004"/>
                  </a:ext>
                </a:extLst>
              </a:tr>
              <a:tr h="777240">
                <a:tc>
                  <a:txBody>
                    <a:bodyPr/>
                    <a:lstStyle/>
                    <a:p>
                      <a:pPr marL="0" marR="0">
                        <a:lnSpc>
                          <a:spcPct val="100000"/>
                        </a:lnSpc>
                        <a:spcBef>
                          <a:spcPts val="0"/>
                        </a:spcBef>
                        <a:spcAft>
                          <a:spcPts val="0"/>
                        </a:spcAft>
                      </a:pPr>
                      <a:endParaRPr lang="en-US" sz="2400" b="1" kern="1200" baseline="0">
                        <a:solidFill>
                          <a:srgbClr val="386EA4"/>
                        </a:solidFill>
                        <a:latin typeface="Franklin Gothic Book"/>
                        <a:ea typeface="+mn-ea"/>
                        <a:cs typeface="+mn-cs"/>
                      </a:endParaRPr>
                    </a:p>
                  </a:txBody>
                  <a:tcPr marL="68580" marR="68580" marT="0" marB="18415">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3299D522-7529-6947-E409-FC32171CC791}"/>
              </a:ext>
            </a:extLst>
          </p:cNvPr>
          <p:cNvPicPr>
            <a:picLocks noChangeAspect="1"/>
          </p:cNvPicPr>
          <p:nvPr userDrawn="1"/>
        </p:nvPicPr>
        <p:blipFill>
          <a:blip r:embed="rId2"/>
          <a:stretch>
            <a:fillRect/>
          </a:stretch>
        </p:blipFill>
        <p:spPr>
          <a:xfrm>
            <a:off x="331177" y="5864900"/>
            <a:ext cx="2869223" cy="741661"/>
          </a:xfrm>
          <a:prstGeom prst="rect">
            <a:avLst/>
          </a:prstGeom>
        </p:spPr>
      </p:pic>
    </p:spTree>
    <p:extLst>
      <p:ext uri="{BB962C8B-B14F-4D97-AF65-F5344CB8AC3E}">
        <p14:creationId xmlns:p14="http://schemas.microsoft.com/office/powerpoint/2010/main" val="348222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Full Content Slide 1">
  <p:cSld name="2_Full Content Slide 1">
    <p:spTree>
      <p:nvGrpSpPr>
        <p:cNvPr id="1" name="Shape 81"/>
        <p:cNvGrpSpPr/>
        <p:nvPr/>
      </p:nvGrpSpPr>
      <p:grpSpPr>
        <a:xfrm>
          <a:off x="0" y="0"/>
          <a:ext cx="0" cy="0"/>
          <a:chOff x="0" y="0"/>
          <a:chExt cx="0" cy="0"/>
        </a:xfrm>
      </p:grpSpPr>
      <p:pic>
        <p:nvPicPr>
          <p:cNvPr id="82" name="Google Shape;82;p13"/>
          <p:cNvPicPr preferRelativeResize="0"/>
          <p:nvPr/>
        </p:nvPicPr>
        <p:blipFill rotWithShape="1">
          <a:blip r:embed="rId2">
            <a:alphaModFix/>
          </a:blip>
          <a:srcRect b="74423"/>
          <a:stretch/>
        </p:blipFill>
        <p:spPr>
          <a:xfrm>
            <a:off x="213" y="160"/>
            <a:ext cx="12191787" cy="1754027"/>
          </a:xfrm>
          <a:prstGeom prst="rect">
            <a:avLst/>
          </a:prstGeom>
          <a:noFill/>
          <a:ln>
            <a:noFill/>
          </a:ln>
        </p:spPr>
      </p:pic>
      <p:sp>
        <p:nvSpPr>
          <p:cNvPr id="83" name="Google Shape;83;p13"/>
          <p:cNvSpPr/>
          <p:nvPr/>
        </p:nvSpPr>
        <p:spPr>
          <a:xfrm>
            <a:off x="-10668" y="1463040"/>
            <a:ext cx="12202668" cy="53949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84" name="Google Shape;84;p13"/>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1702625" y="1831397"/>
            <a:ext cx="10157143" cy="876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Font typeface="Arial Narrow"/>
              <a:buNone/>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3"/>
          <p:cNvSpPr txBox="1">
            <a:spLocks noGrp="1"/>
          </p:cNvSpPr>
          <p:nvPr>
            <p:ph type="body" idx="2"/>
          </p:nvPr>
        </p:nvSpPr>
        <p:spPr>
          <a:xfrm>
            <a:off x="1702625" y="3035961"/>
            <a:ext cx="10157143" cy="876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Font typeface="Arial Narrow"/>
              <a:buNone/>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body" idx="3"/>
          </p:nvPr>
        </p:nvSpPr>
        <p:spPr>
          <a:xfrm>
            <a:off x="1702625" y="4240526"/>
            <a:ext cx="10157143" cy="876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Font typeface="Arial Narrow"/>
              <a:buNone/>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3"/>
          <p:cNvSpPr txBox="1">
            <a:spLocks noGrp="1"/>
          </p:cNvSpPr>
          <p:nvPr>
            <p:ph type="body" idx="4"/>
          </p:nvPr>
        </p:nvSpPr>
        <p:spPr>
          <a:xfrm>
            <a:off x="1702625" y="5383528"/>
            <a:ext cx="10157143" cy="876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Font typeface="Arial Narrow"/>
              <a:buNone/>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3"/>
          <p:cNvSpPr/>
          <p:nvPr/>
        </p:nvSpPr>
        <p:spPr>
          <a:xfrm>
            <a:off x="445091" y="1703070"/>
            <a:ext cx="1080134" cy="108013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90" name="Google Shape;90;p13"/>
          <p:cNvSpPr>
            <a:spLocks noGrp="1"/>
          </p:cNvSpPr>
          <p:nvPr>
            <p:ph type="pic" idx="5"/>
          </p:nvPr>
        </p:nvSpPr>
        <p:spPr>
          <a:xfrm>
            <a:off x="532889" y="1792085"/>
            <a:ext cx="883352" cy="891768"/>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1400"/>
              <a:buFont typeface="Arial"/>
              <a:buNone/>
              <a:defRPr sz="14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91" name="Google Shape;91;p13"/>
          <p:cNvSpPr/>
          <p:nvPr/>
        </p:nvSpPr>
        <p:spPr>
          <a:xfrm>
            <a:off x="445091" y="2872219"/>
            <a:ext cx="1080134" cy="108013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92" name="Google Shape;92;p13"/>
          <p:cNvSpPr>
            <a:spLocks noGrp="1"/>
          </p:cNvSpPr>
          <p:nvPr>
            <p:ph type="pic" idx="6"/>
          </p:nvPr>
        </p:nvSpPr>
        <p:spPr>
          <a:xfrm>
            <a:off x="532889" y="2961234"/>
            <a:ext cx="883352" cy="891768"/>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1400"/>
              <a:buFont typeface="Arial"/>
              <a:buNone/>
              <a:defRPr sz="14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93" name="Google Shape;93;p13"/>
          <p:cNvSpPr/>
          <p:nvPr/>
        </p:nvSpPr>
        <p:spPr>
          <a:xfrm>
            <a:off x="445091" y="4041366"/>
            <a:ext cx="1080134" cy="108013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94" name="Google Shape;94;p13"/>
          <p:cNvSpPr>
            <a:spLocks noGrp="1"/>
          </p:cNvSpPr>
          <p:nvPr>
            <p:ph type="pic" idx="7"/>
          </p:nvPr>
        </p:nvSpPr>
        <p:spPr>
          <a:xfrm>
            <a:off x="532889" y="4130381"/>
            <a:ext cx="883352" cy="891768"/>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1400"/>
              <a:buFont typeface="Arial"/>
              <a:buNone/>
              <a:defRPr sz="14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95" name="Google Shape;95;p13"/>
          <p:cNvSpPr/>
          <p:nvPr/>
        </p:nvSpPr>
        <p:spPr>
          <a:xfrm>
            <a:off x="445091" y="5210513"/>
            <a:ext cx="1080134" cy="108013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Narrow"/>
              <a:ea typeface="Arial Narrow"/>
              <a:cs typeface="Arial Narrow"/>
              <a:sym typeface="Arial Narrow"/>
            </a:endParaRPr>
          </a:p>
        </p:txBody>
      </p:sp>
      <p:sp>
        <p:nvSpPr>
          <p:cNvPr id="96" name="Google Shape;96;p13"/>
          <p:cNvSpPr>
            <a:spLocks noGrp="1"/>
          </p:cNvSpPr>
          <p:nvPr>
            <p:ph type="pic" idx="8"/>
          </p:nvPr>
        </p:nvSpPr>
        <p:spPr>
          <a:xfrm>
            <a:off x="532889" y="5299528"/>
            <a:ext cx="883352" cy="891768"/>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1400"/>
              <a:buFont typeface="Arial"/>
              <a:buNone/>
              <a:defRPr sz="14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97" name="Google Shape;97;p13"/>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8400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497909" y="124173"/>
            <a:ext cx="11361857" cy="13266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0" name="Google Shape;100;p14"/>
          <p:cNvCxnSpPr/>
          <p:nvPr/>
        </p:nvCxnSpPr>
        <p:spPr>
          <a:xfrm>
            <a:off x="462985" y="1465003"/>
            <a:ext cx="11397228" cy="0"/>
          </a:xfrm>
          <a:prstGeom prst="straightConnector1">
            <a:avLst/>
          </a:prstGeom>
          <a:noFill/>
          <a:ln w="19050" cap="flat" cmpd="sng">
            <a:solidFill>
              <a:schemeClr val="accent2"/>
            </a:solidFill>
            <a:prstDash val="solid"/>
            <a:miter lim="800000"/>
            <a:headEnd type="none" w="sm" len="sm"/>
            <a:tailEnd type="none" w="sm" len="sm"/>
          </a:ln>
        </p:spPr>
      </p:cxnSp>
      <p:sp>
        <p:nvSpPr>
          <p:cNvPr id="101" name="Google Shape;101;p14"/>
          <p:cNvSpPr txBox="1">
            <a:spLocks noGrp="1"/>
          </p:cNvSpPr>
          <p:nvPr>
            <p:ph type="body" idx="1"/>
          </p:nvPr>
        </p:nvSpPr>
        <p:spPr>
          <a:xfrm>
            <a:off x="498475" y="1581150"/>
            <a:ext cx="11361738" cy="4634297"/>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SzPts val="2800"/>
              <a:buChar char="•"/>
              <a:defRPr/>
            </a:lvl1pPr>
            <a:lvl2pPr marL="914400" lvl="1" indent="-381000" algn="l">
              <a:lnSpc>
                <a:spcPct val="100000"/>
              </a:lnSpc>
              <a:spcBef>
                <a:spcPts val="500"/>
              </a:spcBef>
              <a:spcAft>
                <a:spcPts val="0"/>
              </a:spcAft>
              <a:buSzPts val="2400"/>
              <a:buChar char="o"/>
              <a:defRPr/>
            </a:lvl2pPr>
            <a:lvl3pPr marL="1371600" lvl="2" indent="-355600" algn="l">
              <a:lnSpc>
                <a:spcPct val="100000"/>
              </a:lnSpc>
              <a:spcBef>
                <a:spcPts val="500"/>
              </a:spcBef>
              <a:spcAft>
                <a:spcPts val="0"/>
              </a:spcAft>
              <a:buSzPts val="20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0412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_Thick Heading Bar">
  <p:cSld name="Content Slide_Thick Heading Bar">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2">
            <a:alphaModFix/>
          </a:blip>
          <a:srcRect b="74423"/>
          <a:stretch/>
        </p:blipFill>
        <p:spPr>
          <a:xfrm>
            <a:off x="213" y="160"/>
            <a:ext cx="12191787" cy="1754027"/>
          </a:xfrm>
          <a:prstGeom prst="rect">
            <a:avLst/>
          </a:prstGeom>
          <a:noFill/>
          <a:ln>
            <a:noFill/>
          </a:ln>
        </p:spPr>
      </p:pic>
      <p:sp>
        <p:nvSpPr>
          <p:cNvPr id="110" name="Google Shape;110;p16"/>
          <p:cNvSpPr/>
          <p:nvPr/>
        </p:nvSpPr>
        <p:spPr>
          <a:xfrm>
            <a:off x="-10668" y="1463040"/>
            <a:ext cx="12202668" cy="53949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11" name="Google Shape;111;p16"/>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
          <p:cNvSpPr txBox="1">
            <a:spLocks noGrp="1"/>
          </p:cNvSpPr>
          <p:nvPr>
            <p:ph type="body" idx="1"/>
          </p:nvPr>
        </p:nvSpPr>
        <p:spPr>
          <a:xfrm>
            <a:off x="310896" y="1609565"/>
            <a:ext cx="11548872" cy="46733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800"/>
              <a:buFont typeface="Arial Narrow"/>
              <a:buNone/>
              <a:defRPr/>
            </a:lvl1pPr>
            <a:lvl2pPr marL="914400" lvl="1" indent="-228600" algn="l">
              <a:lnSpc>
                <a:spcPct val="100000"/>
              </a:lnSpc>
              <a:spcBef>
                <a:spcPts val="500"/>
              </a:spcBef>
              <a:spcAft>
                <a:spcPts val="0"/>
              </a:spcAft>
              <a:buSzPts val="2400"/>
              <a:buFont typeface="Arial Narrow"/>
              <a:buNone/>
              <a:defRPr/>
            </a:lvl2pPr>
            <a:lvl3pPr marL="1371600" lvl="2" indent="-228600" algn="l">
              <a:lnSpc>
                <a:spcPct val="100000"/>
              </a:lnSpc>
              <a:spcBef>
                <a:spcPts val="500"/>
              </a:spcBef>
              <a:spcAft>
                <a:spcPts val="0"/>
              </a:spcAft>
              <a:buSzPts val="2000"/>
              <a:buFont typeface="Arial Narrow"/>
              <a:buNone/>
              <a:defRPr/>
            </a:lvl3pPr>
            <a:lvl4pPr marL="1828800" lvl="3" indent="-228600" algn="l">
              <a:lnSpc>
                <a:spcPct val="100000"/>
              </a:lnSpc>
              <a:spcBef>
                <a:spcPts val="500"/>
              </a:spcBef>
              <a:spcAft>
                <a:spcPts val="0"/>
              </a:spcAft>
              <a:buSzPts val="1800"/>
              <a:buFont typeface="Arial Narrow"/>
              <a:buNone/>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6"/>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540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hart Slide ">
  <p:cSld name="Chart Slide ">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2">
            <a:alphaModFix/>
          </a:blip>
          <a:srcRect b="74423"/>
          <a:stretch/>
        </p:blipFill>
        <p:spPr>
          <a:xfrm>
            <a:off x="213" y="160"/>
            <a:ext cx="12191787" cy="1754027"/>
          </a:xfrm>
          <a:prstGeom prst="rect">
            <a:avLst/>
          </a:prstGeom>
          <a:noFill/>
          <a:ln>
            <a:noFill/>
          </a:ln>
        </p:spPr>
      </p:pic>
      <p:sp>
        <p:nvSpPr>
          <p:cNvPr id="116" name="Google Shape;116;p17"/>
          <p:cNvSpPr/>
          <p:nvPr/>
        </p:nvSpPr>
        <p:spPr>
          <a:xfrm>
            <a:off x="-10668" y="1463040"/>
            <a:ext cx="12202668" cy="53949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17" name="Google Shape;117;p17"/>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7"/>
          <p:cNvSpPr>
            <a:spLocks noGrp="1"/>
          </p:cNvSpPr>
          <p:nvPr>
            <p:ph type="chart" idx="2"/>
          </p:nvPr>
        </p:nvSpPr>
        <p:spPr>
          <a:xfrm>
            <a:off x="311150" y="1905000"/>
            <a:ext cx="11549063" cy="4457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119" name="Google Shape;119;p17"/>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7908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20"/>
        <p:cNvGrpSpPr/>
        <p:nvPr/>
      </p:nvGrpSpPr>
      <p:grpSpPr>
        <a:xfrm>
          <a:off x="0" y="0"/>
          <a:ext cx="0" cy="0"/>
          <a:chOff x="0" y="0"/>
          <a:chExt cx="0" cy="0"/>
        </a:xfrm>
      </p:grpSpPr>
      <p:sp>
        <p:nvSpPr>
          <p:cNvPr id="121" name="Google Shape;121;p18"/>
          <p:cNvSpPr>
            <a:spLocks noGrp="1"/>
          </p:cNvSpPr>
          <p:nvPr>
            <p:ph type="pic" idx="2"/>
          </p:nvPr>
        </p:nvSpPr>
        <p:spPr>
          <a:xfrm>
            <a:off x="0" y="433410"/>
            <a:ext cx="12192000" cy="64246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pic>
        <p:nvPicPr>
          <p:cNvPr id="122" name="Google Shape;122;p18"/>
          <p:cNvPicPr preferRelativeResize="0"/>
          <p:nvPr/>
        </p:nvPicPr>
        <p:blipFill rotWithShape="1">
          <a:blip r:embed="rId2">
            <a:alphaModFix/>
          </a:blip>
          <a:srcRect b="74423"/>
          <a:stretch/>
        </p:blipFill>
        <p:spPr>
          <a:xfrm>
            <a:off x="213" y="161"/>
            <a:ext cx="12191787" cy="433250"/>
          </a:xfrm>
          <a:prstGeom prst="rect">
            <a:avLst/>
          </a:prstGeom>
          <a:noFill/>
          <a:ln>
            <a:noFill/>
          </a:ln>
        </p:spPr>
      </p:pic>
      <p:sp>
        <p:nvSpPr>
          <p:cNvPr id="123" name="Google Shape;123;p18"/>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2220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ree Up Icon/Image Slide">
  <p:cSld name="Three Up Icon/Image Slide">
    <p:spTree>
      <p:nvGrpSpPr>
        <p:cNvPr id="1" name="Shape 124"/>
        <p:cNvGrpSpPr/>
        <p:nvPr/>
      </p:nvGrpSpPr>
      <p:grpSpPr>
        <a:xfrm>
          <a:off x="0" y="0"/>
          <a:ext cx="0" cy="0"/>
          <a:chOff x="0" y="0"/>
          <a:chExt cx="0" cy="0"/>
        </a:xfrm>
      </p:grpSpPr>
      <p:pic>
        <p:nvPicPr>
          <p:cNvPr id="125" name="Google Shape;125;p19"/>
          <p:cNvPicPr preferRelativeResize="0"/>
          <p:nvPr/>
        </p:nvPicPr>
        <p:blipFill rotWithShape="1">
          <a:blip r:embed="rId2">
            <a:alphaModFix/>
          </a:blip>
          <a:srcRect b="78533"/>
          <a:stretch/>
        </p:blipFill>
        <p:spPr>
          <a:xfrm>
            <a:off x="213" y="159"/>
            <a:ext cx="12191787" cy="1472132"/>
          </a:xfrm>
          <a:prstGeom prst="rect">
            <a:avLst/>
          </a:prstGeom>
          <a:noFill/>
          <a:ln>
            <a:noFill/>
          </a:ln>
        </p:spPr>
      </p:pic>
      <p:sp>
        <p:nvSpPr>
          <p:cNvPr id="126" name="Google Shape;126;p19"/>
          <p:cNvSpPr txBox="1">
            <a:spLocks noGrp="1"/>
          </p:cNvSpPr>
          <p:nvPr>
            <p:ph type="title"/>
          </p:nvPr>
        </p:nvSpPr>
        <p:spPr>
          <a:xfrm>
            <a:off x="310896" y="-1"/>
            <a:ext cx="11548872" cy="14630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19"/>
          <p:cNvSpPr txBox="1">
            <a:spLocks noGrp="1"/>
          </p:cNvSpPr>
          <p:nvPr>
            <p:ph type="body" idx="1"/>
          </p:nvPr>
        </p:nvSpPr>
        <p:spPr>
          <a:xfrm>
            <a:off x="677022" y="4443603"/>
            <a:ext cx="2720753" cy="45759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SzPts val="2400"/>
              <a:buNone/>
              <a:defRPr sz="2400" b="1" i="0">
                <a:solidFill>
                  <a:schemeClr val="dk1"/>
                </a:solidFill>
                <a:latin typeface="Arial Narrow"/>
                <a:ea typeface="Arial Narrow"/>
                <a:cs typeface="Arial Narrow"/>
                <a:sym typeface="Arial Narrow"/>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 name="Google Shape;128;p19"/>
          <p:cNvSpPr txBox="1">
            <a:spLocks noGrp="1"/>
          </p:cNvSpPr>
          <p:nvPr>
            <p:ph type="body" idx="2"/>
          </p:nvPr>
        </p:nvSpPr>
        <p:spPr>
          <a:xfrm>
            <a:off x="4735623" y="4443603"/>
            <a:ext cx="2720753" cy="45759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SzPts val="2400"/>
              <a:buNone/>
              <a:defRPr sz="2400" b="1" i="0">
                <a:solidFill>
                  <a:schemeClr val="dk1"/>
                </a:solidFill>
                <a:latin typeface="Arial Narrow"/>
                <a:ea typeface="Arial Narrow"/>
                <a:cs typeface="Arial Narrow"/>
                <a:sym typeface="Arial Narrow"/>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9" name="Google Shape;129;p19"/>
          <p:cNvSpPr txBox="1">
            <a:spLocks noGrp="1"/>
          </p:cNvSpPr>
          <p:nvPr>
            <p:ph type="body" idx="3"/>
          </p:nvPr>
        </p:nvSpPr>
        <p:spPr>
          <a:xfrm>
            <a:off x="8803972" y="4443603"/>
            <a:ext cx="2720753" cy="45759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SzPts val="2400"/>
              <a:buNone/>
              <a:defRPr sz="2400" b="1" i="0">
                <a:solidFill>
                  <a:schemeClr val="dk1"/>
                </a:solidFill>
                <a:latin typeface="Arial Narrow"/>
                <a:ea typeface="Arial Narrow"/>
                <a:cs typeface="Arial Narrow"/>
                <a:sym typeface="Arial Narrow"/>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130" name="Google Shape;130;p19"/>
          <p:cNvCxnSpPr/>
          <p:nvPr/>
        </p:nvCxnSpPr>
        <p:spPr>
          <a:xfrm>
            <a:off x="1389292" y="5109389"/>
            <a:ext cx="1194254" cy="0"/>
          </a:xfrm>
          <a:prstGeom prst="straightConnector1">
            <a:avLst/>
          </a:prstGeom>
          <a:noFill/>
          <a:ln w="31750" cap="flat" cmpd="sng">
            <a:solidFill>
              <a:srgbClr val="595959"/>
            </a:solidFill>
            <a:prstDash val="solid"/>
            <a:miter lim="800000"/>
            <a:headEnd type="none" w="sm" len="sm"/>
            <a:tailEnd type="none" w="sm" len="sm"/>
          </a:ln>
        </p:spPr>
      </p:cxnSp>
      <p:cxnSp>
        <p:nvCxnSpPr>
          <p:cNvPr id="131" name="Google Shape;131;p19"/>
          <p:cNvCxnSpPr/>
          <p:nvPr/>
        </p:nvCxnSpPr>
        <p:spPr>
          <a:xfrm>
            <a:off x="5474054" y="5109389"/>
            <a:ext cx="1194254" cy="0"/>
          </a:xfrm>
          <a:prstGeom prst="straightConnector1">
            <a:avLst/>
          </a:prstGeom>
          <a:noFill/>
          <a:ln w="31750" cap="flat" cmpd="sng">
            <a:solidFill>
              <a:srgbClr val="595959"/>
            </a:solidFill>
            <a:prstDash val="solid"/>
            <a:miter lim="800000"/>
            <a:headEnd type="none" w="sm" len="sm"/>
            <a:tailEnd type="none" w="sm" len="sm"/>
          </a:ln>
        </p:spPr>
      </p:cxnSp>
      <p:cxnSp>
        <p:nvCxnSpPr>
          <p:cNvPr id="132" name="Google Shape;132;p19"/>
          <p:cNvCxnSpPr/>
          <p:nvPr/>
        </p:nvCxnSpPr>
        <p:spPr>
          <a:xfrm>
            <a:off x="9558816" y="5109389"/>
            <a:ext cx="1194254" cy="0"/>
          </a:xfrm>
          <a:prstGeom prst="straightConnector1">
            <a:avLst/>
          </a:prstGeom>
          <a:noFill/>
          <a:ln w="31750" cap="flat" cmpd="sng">
            <a:solidFill>
              <a:srgbClr val="595959"/>
            </a:solidFill>
            <a:prstDash val="solid"/>
            <a:miter lim="800000"/>
            <a:headEnd type="none" w="sm" len="sm"/>
            <a:tailEnd type="none" w="sm" len="sm"/>
          </a:ln>
        </p:spPr>
      </p:cxnSp>
      <p:sp>
        <p:nvSpPr>
          <p:cNvPr id="133" name="Google Shape;133;p19"/>
          <p:cNvSpPr txBox="1">
            <a:spLocks noGrp="1"/>
          </p:cNvSpPr>
          <p:nvPr>
            <p:ph type="body" idx="4"/>
          </p:nvPr>
        </p:nvSpPr>
        <p:spPr>
          <a:xfrm>
            <a:off x="677022" y="5252197"/>
            <a:ext cx="2720975" cy="123825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00"/>
              </a:spcBef>
              <a:spcAft>
                <a:spcPts val="0"/>
              </a:spcAft>
              <a:buSzPts val="1600"/>
              <a:buNone/>
              <a:defRPr sz="1600" b="0" i="0">
                <a:latin typeface="Arial Narrow"/>
                <a:ea typeface="Arial Narrow"/>
                <a:cs typeface="Arial Narrow"/>
                <a:sym typeface="Arial Narrow"/>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9"/>
          <p:cNvSpPr txBox="1">
            <a:spLocks noGrp="1"/>
          </p:cNvSpPr>
          <p:nvPr>
            <p:ph type="body" idx="5"/>
          </p:nvPr>
        </p:nvSpPr>
        <p:spPr>
          <a:xfrm>
            <a:off x="4735511" y="5252197"/>
            <a:ext cx="2720975" cy="123825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00"/>
              </a:spcBef>
              <a:spcAft>
                <a:spcPts val="0"/>
              </a:spcAft>
              <a:buSzPts val="1800"/>
              <a:buNone/>
              <a:defRPr sz="1800" b="0" i="0">
                <a:latin typeface="Arial Narrow"/>
                <a:ea typeface="Arial Narrow"/>
                <a:cs typeface="Arial Narrow"/>
                <a:sym typeface="Arial Narrow"/>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9"/>
          <p:cNvSpPr txBox="1">
            <a:spLocks noGrp="1"/>
          </p:cNvSpPr>
          <p:nvPr>
            <p:ph type="body" idx="6"/>
          </p:nvPr>
        </p:nvSpPr>
        <p:spPr>
          <a:xfrm>
            <a:off x="8803972" y="5252197"/>
            <a:ext cx="2720975" cy="123825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600"/>
              </a:spcBef>
              <a:spcAft>
                <a:spcPts val="0"/>
              </a:spcAft>
              <a:buSzPts val="1800"/>
              <a:buNone/>
              <a:defRPr sz="1800" b="0" i="0">
                <a:latin typeface="Arial Narrow"/>
                <a:ea typeface="Arial Narrow"/>
                <a:cs typeface="Arial Narrow"/>
                <a:sym typeface="Arial Narrow"/>
              </a:defRPr>
            </a:lvl1pPr>
            <a:lvl2pPr marL="914400" lvl="1" indent="-342900" algn="l">
              <a:lnSpc>
                <a:spcPct val="100000"/>
              </a:lnSpc>
              <a:spcBef>
                <a:spcPts val="500"/>
              </a:spcBef>
              <a:spcAft>
                <a:spcPts val="0"/>
              </a:spcAft>
              <a:buSzPts val="1800"/>
              <a:buChar char="o"/>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9"/>
          <p:cNvSpPr/>
          <p:nvPr/>
        </p:nvSpPr>
        <p:spPr>
          <a:xfrm>
            <a:off x="804284" y="1680487"/>
            <a:ext cx="2466228" cy="246622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37" name="Google Shape;137;p19"/>
          <p:cNvSpPr>
            <a:spLocks noGrp="1"/>
          </p:cNvSpPr>
          <p:nvPr>
            <p:ph type="pic" idx="7"/>
          </p:nvPr>
        </p:nvSpPr>
        <p:spPr>
          <a:xfrm>
            <a:off x="1009886" y="1876481"/>
            <a:ext cx="2016924" cy="2036139"/>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None/>
              <a:defRPr sz="28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138" name="Google Shape;138;p19"/>
          <p:cNvSpPr/>
          <p:nvPr/>
        </p:nvSpPr>
        <p:spPr>
          <a:xfrm>
            <a:off x="4856508" y="1680487"/>
            <a:ext cx="2466228" cy="246622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39" name="Google Shape;139;p19"/>
          <p:cNvSpPr>
            <a:spLocks noGrp="1"/>
          </p:cNvSpPr>
          <p:nvPr>
            <p:ph type="pic" idx="8"/>
          </p:nvPr>
        </p:nvSpPr>
        <p:spPr>
          <a:xfrm>
            <a:off x="5071298" y="1870961"/>
            <a:ext cx="2016924" cy="2036139"/>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None/>
              <a:defRPr sz="28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140" name="Google Shape;140;p19"/>
          <p:cNvSpPr/>
          <p:nvPr/>
        </p:nvSpPr>
        <p:spPr>
          <a:xfrm>
            <a:off x="8908732" y="1680487"/>
            <a:ext cx="2466228" cy="2466228"/>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41" name="Google Shape;141;p19"/>
          <p:cNvSpPr>
            <a:spLocks noGrp="1"/>
          </p:cNvSpPr>
          <p:nvPr>
            <p:ph type="pic" idx="9"/>
          </p:nvPr>
        </p:nvSpPr>
        <p:spPr>
          <a:xfrm>
            <a:off x="9114334" y="1877440"/>
            <a:ext cx="2016924" cy="2036139"/>
          </a:xfrm>
          <a:prstGeom prst="ellipse">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800"/>
              <a:buFont typeface="Arial"/>
              <a:buNone/>
              <a:defRPr sz="2800" b="0" i="0" u="none" strike="noStrike" cap="none">
                <a:solidFill>
                  <a:schemeClr val="lt1"/>
                </a:solidFill>
                <a:latin typeface="Arial Narrow"/>
                <a:ea typeface="Arial Narrow"/>
                <a:cs typeface="Arial Narrow"/>
                <a:sym typeface="Arial Narrow"/>
              </a:defRPr>
            </a:lvl1pPr>
            <a:lvl2pPr marR="0" lvl="1"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R="0" lvl="2"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R="0" lvl="3"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R="0" lvl="4"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142" name="Google Shape;142;p19"/>
          <p:cNvSpPr txBox="1">
            <a:spLocks noGrp="1"/>
          </p:cNvSpPr>
          <p:nvPr>
            <p:ph type="sldNum" idx="12"/>
          </p:nvPr>
        </p:nvSpPr>
        <p:spPr>
          <a:xfrm>
            <a:off x="11408524" y="6343650"/>
            <a:ext cx="60799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Narrow"/>
                <a:ea typeface="Arial Narrow"/>
                <a:cs typeface="Arial Narrow"/>
                <a:sym typeface="Arial Narrow"/>
              </a:defRPr>
            </a:lvl1pPr>
            <a:lvl2pPr marL="0" lvl="1" indent="0" algn="r">
              <a:spcBef>
                <a:spcPts val="0"/>
              </a:spcBef>
              <a:buNone/>
              <a:defRPr sz="1200" b="0" i="0">
                <a:solidFill>
                  <a:srgbClr val="888888"/>
                </a:solidFill>
                <a:latin typeface="Arial Narrow"/>
                <a:ea typeface="Arial Narrow"/>
                <a:cs typeface="Arial Narrow"/>
                <a:sym typeface="Arial Narrow"/>
              </a:defRPr>
            </a:lvl2pPr>
            <a:lvl3pPr marL="0" lvl="2" indent="0" algn="r">
              <a:spcBef>
                <a:spcPts val="0"/>
              </a:spcBef>
              <a:buNone/>
              <a:defRPr sz="1200" b="0" i="0">
                <a:solidFill>
                  <a:srgbClr val="888888"/>
                </a:solidFill>
                <a:latin typeface="Arial Narrow"/>
                <a:ea typeface="Arial Narrow"/>
                <a:cs typeface="Arial Narrow"/>
                <a:sym typeface="Arial Narrow"/>
              </a:defRPr>
            </a:lvl3pPr>
            <a:lvl4pPr marL="0" lvl="3" indent="0" algn="r">
              <a:spcBef>
                <a:spcPts val="0"/>
              </a:spcBef>
              <a:buNone/>
              <a:defRPr sz="1200" b="0" i="0">
                <a:solidFill>
                  <a:srgbClr val="888888"/>
                </a:solidFill>
                <a:latin typeface="Arial Narrow"/>
                <a:ea typeface="Arial Narrow"/>
                <a:cs typeface="Arial Narrow"/>
                <a:sym typeface="Arial Narrow"/>
              </a:defRPr>
            </a:lvl4pPr>
            <a:lvl5pPr marL="0" lvl="4" indent="0" algn="r">
              <a:spcBef>
                <a:spcPts val="0"/>
              </a:spcBef>
              <a:buNone/>
              <a:defRPr sz="1200" b="0" i="0">
                <a:solidFill>
                  <a:srgbClr val="888888"/>
                </a:solidFill>
                <a:latin typeface="Arial Narrow"/>
                <a:ea typeface="Arial Narrow"/>
                <a:cs typeface="Arial Narrow"/>
                <a:sym typeface="Arial Narrow"/>
              </a:defRPr>
            </a:lvl5pPr>
            <a:lvl6pPr marL="0" lvl="5" indent="0" algn="r">
              <a:spcBef>
                <a:spcPts val="0"/>
              </a:spcBef>
              <a:buNone/>
              <a:defRPr sz="1200" b="0" i="0">
                <a:solidFill>
                  <a:srgbClr val="888888"/>
                </a:solidFill>
                <a:latin typeface="Arial Narrow"/>
                <a:ea typeface="Arial Narrow"/>
                <a:cs typeface="Arial Narrow"/>
                <a:sym typeface="Arial Narrow"/>
              </a:defRPr>
            </a:lvl6pPr>
            <a:lvl7pPr marL="0" lvl="6" indent="0" algn="r">
              <a:spcBef>
                <a:spcPts val="0"/>
              </a:spcBef>
              <a:buNone/>
              <a:defRPr sz="1200" b="0" i="0">
                <a:solidFill>
                  <a:srgbClr val="888888"/>
                </a:solidFill>
                <a:latin typeface="Arial Narrow"/>
                <a:ea typeface="Arial Narrow"/>
                <a:cs typeface="Arial Narrow"/>
                <a:sym typeface="Arial Narrow"/>
              </a:defRPr>
            </a:lvl7pPr>
            <a:lvl8pPr marL="0" lvl="7" indent="0" algn="r">
              <a:spcBef>
                <a:spcPts val="0"/>
              </a:spcBef>
              <a:buNone/>
              <a:defRPr sz="1200" b="0" i="0">
                <a:solidFill>
                  <a:srgbClr val="888888"/>
                </a:solidFill>
                <a:latin typeface="Arial Narrow"/>
                <a:ea typeface="Arial Narrow"/>
                <a:cs typeface="Arial Narrow"/>
                <a:sym typeface="Arial Narrow"/>
              </a:defRPr>
            </a:lvl8pPr>
            <a:lvl9pPr marL="0" lvl="8" indent="0" algn="r">
              <a:spcBef>
                <a:spcPts val="0"/>
              </a:spcBef>
              <a:buNone/>
              <a:defRPr sz="1200" b="0" i="0">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3414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665E97-E112-46DE-A6E6-A9EB0486AE08}"/>
              </a:ext>
            </a:extLst>
          </p:cNvPr>
          <p:cNvSpPr/>
          <p:nvPr userDrawn="1"/>
        </p:nvSpPr>
        <p:spPr>
          <a:xfrm>
            <a:off x="0" y="6232525"/>
            <a:ext cx="12192000" cy="488950"/>
          </a:xfrm>
          <a:prstGeom prst="rect">
            <a:avLst/>
          </a:prstGeom>
          <a:solidFill>
            <a:srgbClr val="0D8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3841B48-1E7F-4AD4-B3F3-FBACB761179E}"/>
              </a:ext>
            </a:extLst>
          </p:cNvPr>
          <p:cNvSpPr txBox="1">
            <a:spLocks/>
          </p:cNvSpPr>
          <p:nvPr userDrawn="1"/>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6AE987-6D9B-4566-95E3-565A95354B2D}" type="slidenum">
              <a:rPr lang="en-US" smtClean="0">
                <a:solidFill>
                  <a:schemeClr val="bg1"/>
                </a:solidFill>
              </a:rPr>
              <a:pPr/>
              <a:t>‹#›</a:t>
            </a:fld>
            <a:endParaRPr lang="en-US">
              <a:solidFill>
                <a:schemeClr val="bg1"/>
              </a:solidFill>
            </a:endParaRPr>
          </a:p>
        </p:txBody>
      </p:sp>
      <p:sp>
        <p:nvSpPr>
          <p:cNvPr id="14" name="Title 13">
            <a:extLst>
              <a:ext uri="{FF2B5EF4-FFF2-40B4-BE49-F238E27FC236}">
                <a16:creationId xmlns:a16="http://schemas.microsoft.com/office/drawing/2014/main" id="{D8EB7B23-9457-4032-ADB6-21EB73C82A96}"/>
              </a:ext>
            </a:extLst>
          </p:cNvPr>
          <p:cNvSpPr>
            <a:spLocks noGrp="1"/>
          </p:cNvSpPr>
          <p:nvPr>
            <p:ph type="title"/>
          </p:nvPr>
        </p:nvSpPr>
        <p:spPr>
          <a:xfrm>
            <a:off x="457200" y="404811"/>
            <a:ext cx="11277600" cy="982663"/>
          </a:xfrm>
        </p:spPr>
        <p:txBody>
          <a:bodyPr/>
          <a:lstStyle>
            <a:lvl1pPr>
              <a:defRPr b="1">
                <a:solidFill>
                  <a:srgbClr val="0D80AC"/>
                </a:solidFill>
                <a:latin typeface="Arial Narrow" panose="020B0606020202030204" pitchFamily="34" charset="0"/>
              </a:defRPr>
            </a:lvl1pPr>
          </a:lstStyle>
          <a:p>
            <a:r>
              <a:rPr lang="en-US"/>
              <a:t>Click to edit Master title style</a:t>
            </a:r>
          </a:p>
        </p:txBody>
      </p:sp>
      <p:sp>
        <p:nvSpPr>
          <p:cNvPr id="16" name="Content Placeholder 15">
            <a:extLst>
              <a:ext uri="{FF2B5EF4-FFF2-40B4-BE49-F238E27FC236}">
                <a16:creationId xmlns:a16="http://schemas.microsoft.com/office/drawing/2014/main" id="{37978A81-B304-4469-893A-81883BCA05A1}"/>
              </a:ext>
            </a:extLst>
          </p:cNvPr>
          <p:cNvSpPr>
            <a:spLocks noGrp="1"/>
          </p:cNvSpPr>
          <p:nvPr>
            <p:ph sz="quarter" idx="13"/>
          </p:nvPr>
        </p:nvSpPr>
        <p:spPr>
          <a:xfrm>
            <a:off x="457200" y="1496218"/>
            <a:ext cx="11277600" cy="4627562"/>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AD6771C5-6B6F-4FD9-B1B0-6B638DE37D39}"/>
              </a:ext>
            </a:extLst>
          </p:cNvPr>
          <p:cNvSpPr/>
          <p:nvPr userDrawn="1"/>
        </p:nvSpPr>
        <p:spPr>
          <a:xfrm>
            <a:off x="0" y="228600"/>
            <a:ext cx="12192000" cy="105566"/>
          </a:xfrm>
          <a:prstGeom prst="rect">
            <a:avLst/>
          </a:prstGeom>
          <a:solidFill>
            <a:srgbClr val="F2B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21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376092"/>
        </a:solid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0D486474-4316-314B-A41A-5295C2985C6E}"/>
              </a:ext>
            </a:extLst>
          </p:cNvPr>
          <p:cNvSpPr/>
          <p:nvPr userDrawn="1"/>
        </p:nvSpPr>
        <p:spPr>
          <a:xfrm>
            <a:off x="47878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386EA3">
              <a:alpha val="90000"/>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0FCD820A-F8D3-5D42-9095-8180FD5D506C}"/>
              </a:ext>
            </a:extLst>
          </p:cNvPr>
          <p:cNvSpPr/>
          <p:nvPr userDrawn="1"/>
        </p:nvSpPr>
        <p:spPr>
          <a:xfrm>
            <a:off x="5516369"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386EA3">
              <a:alpha val="92000"/>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1619CA04-4872-C942-A5B8-22BF41ABAE1A}"/>
              </a:ext>
            </a:extLst>
          </p:cNvPr>
          <p:cNvSpPr>
            <a:spLocks noGrp="1"/>
          </p:cNvSpPr>
          <p:nvPr>
            <p:ph type="body" idx="1"/>
          </p:nvPr>
        </p:nvSpPr>
        <p:spPr>
          <a:xfrm>
            <a:off x="480152" y="4639399"/>
            <a:ext cx="4307742" cy="825499"/>
          </a:xfrm>
          <a:prstGeom prst="rect">
            <a:avLst/>
          </a:prstGeom>
        </p:spPr>
        <p:txBody>
          <a:bodyPr lIns="0" tIns="0" rIns="0" bIns="0"/>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1">
            <a:extLst>
              <a:ext uri="{FF2B5EF4-FFF2-40B4-BE49-F238E27FC236}">
                <a16:creationId xmlns:a16="http://schemas.microsoft.com/office/drawing/2014/main" id="{3BD27B8E-B2E5-3941-B5F5-06F3861FA6AC}"/>
              </a:ext>
            </a:extLst>
          </p:cNvPr>
          <p:cNvSpPr>
            <a:spLocks noGrp="1"/>
          </p:cNvSpPr>
          <p:nvPr>
            <p:ph type="title"/>
          </p:nvPr>
        </p:nvSpPr>
        <p:spPr>
          <a:xfrm>
            <a:off x="480152" y="2730500"/>
            <a:ext cx="4307742" cy="1346200"/>
          </a:xfrm>
        </p:spPr>
        <p:txBody>
          <a:bodyPr anchor="ctr" anchorCtr="0"/>
          <a:lstStyle>
            <a:lvl1pPr>
              <a:defRPr sz="3200">
                <a:solidFill>
                  <a:schemeClr val="bg1"/>
                </a:solidFill>
              </a:defRPr>
            </a:lvl1pPr>
          </a:lstStyle>
          <a:p>
            <a:r>
              <a:rPr lang="en-US"/>
              <a:t>Click to edit Master title style</a:t>
            </a:r>
          </a:p>
        </p:txBody>
      </p:sp>
      <p:pic>
        <p:nvPicPr>
          <p:cNvPr id="12" name="Picture 11">
            <a:extLst>
              <a:ext uri="{FF2B5EF4-FFF2-40B4-BE49-F238E27FC236}">
                <a16:creationId xmlns:a16="http://schemas.microsoft.com/office/drawing/2014/main" id="{8E16474A-7FC8-FD4C-BB3B-1B6191551B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299" cy="383501"/>
          </a:xfrm>
          <a:prstGeom prst="rect">
            <a:avLst/>
          </a:prstGeom>
        </p:spPr>
      </p:pic>
      <p:sp>
        <p:nvSpPr>
          <p:cNvPr id="14" name="Holder 4">
            <a:extLst>
              <a:ext uri="{FF2B5EF4-FFF2-40B4-BE49-F238E27FC236}">
                <a16:creationId xmlns:a16="http://schemas.microsoft.com/office/drawing/2014/main" id="{8ADBAD18-350A-B041-9C09-54D660D144F2}"/>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394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1">
    <p:bg>
      <p:bgPr>
        <a:solidFill>
          <a:srgbClr val="376092"/>
        </a:solid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0D486474-4316-314B-A41A-5295C2985C6E}"/>
              </a:ext>
            </a:extLst>
          </p:cNvPr>
          <p:cNvSpPr/>
          <p:nvPr userDrawn="1"/>
        </p:nvSpPr>
        <p:spPr>
          <a:xfrm>
            <a:off x="47878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386EA3">
              <a:alpha val="90000"/>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0FCD820A-F8D3-5D42-9095-8180FD5D506C}"/>
              </a:ext>
            </a:extLst>
          </p:cNvPr>
          <p:cNvSpPr/>
          <p:nvPr userDrawn="1"/>
        </p:nvSpPr>
        <p:spPr>
          <a:xfrm>
            <a:off x="5516369"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386EA3">
              <a:alpha val="92000"/>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1619CA04-4872-C942-A5B8-22BF41ABAE1A}"/>
              </a:ext>
            </a:extLst>
          </p:cNvPr>
          <p:cNvSpPr>
            <a:spLocks noGrp="1"/>
          </p:cNvSpPr>
          <p:nvPr>
            <p:ph type="body" idx="1"/>
          </p:nvPr>
        </p:nvSpPr>
        <p:spPr>
          <a:xfrm>
            <a:off x="480152" y="4639399"/>
            <a:ext cx="4307742" cy="825499"/>
          </a:xfrm>
          <a:prstGeom prst="rect">
            <a:avLst/>
          </a:prstGeom>
        </p:spPr>
        <p:txBody>
          <a:bodyPr lIns="0" tIns="0" rIns="0" bIns="0"/>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1">
            <a:extLst>
              <a:ext uri="{FF2B5EF4-FFF2-40B4-BE49-F238E27FC236}">
                <a16:creationId xmlns:a16="http://schemas.microsoft.com/office/drawing/2014/main" id="{3BD27B8E-B2E5-3941-B5F5-06F3861FA6AC}"/>
              </a:ext>
            </a:extLst>
          </p:cNvPr>
          <p:cNvSpPr>
            <a:spLocks noGrp="1"/>
          </p:cNvSpPr>
          <p:nvPr>
            <p:ph type="title"/>
          </p:nvPr>
        </p:nvSpPr>
        <p:spPr>
          <a:xfrm>
            <a:off x="480152" y="2730500"/>
            <a:ext cx="4307742" cy="1346200"/>
          </a:xfrm>
        </p:spPr>
        <p:txBody>
          <a:bodyPr anchor="ctr" anchorCtr="0"/>
          <a:lstStyle>
            <a:lvl1pPr>
              <a:defRPr sz="3200">
                <a:solidFill>
                  <a:schemeClr val="bg1"/>
                </a:solidFill>
              </a:defRPr>
            </a:lvl1pPr>
          </a:lstStyle>
          <a:p>
            <a:r>
              <a:rPr lang="en-US"/>
              <a:t>Click to edit Master title style</a:t>
            </a:r>
          </a:p>
        </p:txBody>
      </p:sp>
      <p:pic>
        <p:nvPicPr>
          <p:cNvPr id="12" name="Picture 11">
            <a:extLst>
              <a:ext uri="{FF2B5EF4-FFF2-40B4-BE49-F238E27FC236}">
                <a16:creationId xmlns:a16="http://schemas.microsoft.com/office/drawing/2014/main" id="{8E16474A-7FC8-FD4C-BB3B-1B6191551B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299" cy="383501"/>
          </a:xfrm>
          <a:prstGeom prst="rect">
            <a:avLst/>
          </a:prstGeom>
        </p:spPr>
      </p:pic>
      <p:sp>
        <p:nvSpPr>
          <p:cNvPr id="14" name="Holder 4">
            <a:extLst>
              <a:ext uri="{FF2B5EF4-FFF2-40B4-BE49-F238E27FC236}">
                <a16:creationId xmlns:a16="http://schemas.microsoft.com/office/drawing/2014/main" id="{8ADBAD18-350A-B041-9C09-54D660D144F2}"/>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102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Divider_ED">
    <p:bg>
      <p:bgPr>
        <a:solidFill>
          <a:schemeClr val="accent2">
            <a:lumMod val="75000"/>
          </a:schemeClr>
        </a:solid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0D486474-4316-314B-A41A-5295C2985C6E}"/>
              </a:ext>
            </a:extLst>
          </p:cNvPr>
          <p:cNvSpPr/>
          <p:nvPr userDrawn="1"/>
        </p:nvSpPr>
        <p:spPr>
          <a:xfrm>
            <a:off x="47878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chemeClr val="accent2">
              <a:alpha val="9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46DA2"/>
              </a:solidFill>
              <a:effectLst/>
              <a:uLnTx/>
              <a:uFillTx/>
              <a:latin typeface="Calibri"/>
              <a:ea typeface="+mn-ea"/>
              <a:cs typeface="+mn-cs"/>
            </a:endParaRPr>
          </a:p>
        </p:txBody>
      </p:sp>
      <p:sp>
        <p:nvSpPr>
          <p:cNvPr id="8" name="object 4">
            <a:extLst>
              <a:ext uri="{FF2B5EF4-FFF2-40B4-BE49-F238E27FC236}">
                <a16:creationId xmlns:a16="http://schemas.microsoft.com/office/drawing/2014/main" id="{0FCD820A-F8D3-5D42-9095-8180FD5D506C}"/>
              </a:ext>
            </a:extLst>
          </p:cNvPr>
          <p:cNvSpPr/>
          <p:nvPr userDrawn="1"/>
        </p:nvSpPr>
        <p:spPr>
          <a:xfrm>
            <a:off x="5516369"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chemeClr val="accent2">
              <a:alpha val="92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46DA2"/>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24AF3FC8-E2FE-2F45-96C1-39B5EA055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602" y="5901144"/>
            <a:ext cx="656502" cy="656502"/>
          </a:xfrm>
          <a:prstGeom prst="rect">
            <a:avLst/>
          </a:prstGeom>
        </p:spPr>
      </p:pic>
      <p:sp>
        <p:nvSpPr>
          <p:cNvPr id="9" name="Text Placeholder 2">
            <a:extLst>
              <a:ext uri="{FF2B5EF4-FFF2-40B4-BE49-F238E27FC236}">
                <a16:creationId xmlns:a16="http://schemas.microsoft.com/office/drawing/2014/main" id="{1710FE51-9961-7A49-BB24-A8ECD2E02519}"/>
              </a:ext>
            </a:extLst>
          </p:cNvPr>
          <p:cNvSpPr>
            <a:spLocks noGrp="1"/>
          </p:cNvSpPr>
          <p:nvPr>
            <p:ph type="body" idx="1"/>
          </p:nvPr>
        </p:nvSpPr>
        <p:spPr>
          <a:xfrm>
            <a:off x="480152" y="4639399"/>
            <a:ext cx="4307742" cy="825499"/>
          </a:xfrm>
          <a:prstGeom prst="rect">
            <a:avLst/>
          </a:prstGeom>
        </p:spPr>
        <p:txBody>
          <a:bodyPr lIns="0" tIns="0" rIns="0" bIns="0"/>
          <a:lstStyle>
            <a:lvl1pPr marL="0" indent="0">
              <a:buNone/>
              <a:defRPr sz="240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itle 1">
            <a:extLst>
              <a:ext uri="{FF2B5EF4-FFF2-40B4-BE49-F238E27FC236}">
                <a16:creationId xmlns:a16="http://schemas.microsoft.com/office/drawing/2014/main" id="{08342D63-9484-3B4C-835F-DBAD5708D785}"/>
              </a:ext>
            </a:extLst>
          </p:cNvPr>
          <p:cNvSpPr>
            <a:spLocks noGrp="1"/>
          </p:cNvSpPr>
          <p:nvPr>
            <p:ph type="title"/>
          </p:nvPr>
        </p:nvSpPr>
        <p:spPr>
          <a:xfrm>
            <a:off x="480152" y="2730500"/>
            <a:ext cx="5158648" cy="1346200"/>
          </a:xfrm>
        </p:spPr>
        <p:txBody>
          <a:bodyPr anchor="ctr" anchorCtr="0"/>
          <a:lstStyle>
            <a:lvl1pPr>
              <a:defRPr sz="320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1" name="Holder 4">
            <a:extLst>
              <a:ext uri="{FF2B5EF4-FFF2-40B4-BE49-F238E27FC236}">
                <a16:creationId xmlns:a16="http://schemas.microsoft.com/office/drawing/2014/main" id="{3E5DF51F-6423-9A4D-997D-CFF4469EEE42}"/>
              </a:ext>
            </a:extLst>
          </p:cNvPr>
          <p:cNvSpPr>
            <a:spLocks noGrp="1"/>
          </p:cNvSpPr>
          <p:nvPr>
            <p:ph type="sldNum" sz="quarter" idx="7"/>
          </p:nvPr>
        </p:nvSpPr>
        <p:spPr>
          <a:xfrm>
            <a:off x="10980260" y="6123801"/>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9058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_Section Divider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6A991-22C5-ECE6-FE08-CE08531D45A9}"/>
              </a:ext>
            </a:extLst>
          </p:cNvPr>
          <p:cNvPicPr>
            <a:picLocks noChangeAspect="1"/>
          </p:cNvPicPr>
          <p:nvPr userDrawn="1"/>
        </p:nvPicPr>
        <p:blipFill>
          <a:blip r:embed="rId2"/>
          <a:stretch>
            <a:fillRect/>
          </a:stretch>
        </p:blipFill>
        <p:spPr>
          <a:xfrm>
            <a:off x="2402388" y="0"/>
            <a:ext cx="9786844" cy="6858000"/>
          </a:xfrm>
          <a:prstGeom prst="rect">
            <a:avLst/>
          </a:prstGeom>
        </p:spPr>
      </p:pic>
      <p:sp>
        <p:nvSpPr>
          <p:cNvPr id="26" name="object 3">
            <a:extLst>
              <a:ext uri="{FF2B5EF4-FFF2-40B4-BE49-F238E27FC236}">
                <a16:creationId xmlns:a16="http://schemas.microsoft.com/office/drawing/2014/main" id="{B129FDEE-82BF-1A45-B0B3-D43F008D9F74}"/>
              </a:ext>
            </a:extLst>
          </p:cNvPr>
          <p:cNvSpPr/>
          <p:nvPr userDrawn="1"/>
        </p:nvSpPr>
        <p:spPr>
          <a:xfrm>
            <a:off x="0" y="0"/>
            <a:ext cx="5628640" cy="6858000"/>
          </a:xfrm>
          <a:custGeom>
            <a:avLst/>
            <a:gdLst/>
            <a:ahLst/>
            <a:cxnLst/>
            <a:rect l="l" t="t" r="r" b="b"/>
            <a:pathLst>
              <a:path w="5628640" h="6858000">
                <a:moveTo>
                  <a:pt x="3964238" y="0"/>
                </a:moveTo>
                <a:lnTo>
                  <a:pt x="0" y="0"/>
                </a:lnTo>
                <a:lnTo>
                  <a:pt x="0" y="6858000"/>
                </a:lnTo>
                <a:lnTo>
                  <a:pt x="3964238" y="6858000"/>
                </a:lnTo>
                <a:lnTo>
                  <a:pt x="5628458" y="3429005"/>
                </a:lnTo>
                <a:lnTo>
                  <a:pt x="3964238" y="0"/>
                </a:lnTo>
                <a:close/>
              </a:path>
            </a:pathLst>
          </a:custGeom>
          <a:solidFill>
            <a:srgbClr val="FFFFFF"/>
          </a:solidFill>
        </p:spPr>
        <p:txBody>
          <a:bodyPr wrap="square" lIns="0" tIns="0" rIns="0" bIns="0" rtlCol="0"/>
          <a:lstStyle/>
          <a:p>
            <a:endParaRPr/>
          </a:p>
        </p:txBody>
      </p:sp>
      <p:sp>
        <p:nvSpPr>
          <p:cNvPr id="27" name="object 4">
            <a:extLst>
              <a:ext uri="{FF2B5EF4-FFF2-40B4-BE49-F238E27FC236}">
                <a16:creationId xmlns:a16="http://schemas.microsoft.com/office/drawing/2014/main" id="{E88693D9-8BEF-DA4A-8B06-F68732520CA4}"/>
              </a:ext>
            </a:extLst>
          </p:cNvPr>
          <p:cNvSpPr/>
          <p:nvPr userDrawn="1"/>
        </p:nvSpPr>
        <p:spPr>
          <a:xfrm>
            <a:off x="4213349"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a:p>
        </p:txBody>
      </p:sp>
      <p:sp>
        <p:nvSpPr>
          <p:cNvPr id="11" name="Title 10">
            <a:extLst>
              <a:ext uri="{FF2B5EF4-FFF2-40B4-BE49-F238E27FC236}">
                <a16:creationId xmlns:a16="http://schemas.microsoft.com/office/drawing/2014/main" id="{01A0899C-C3AB-F249-A6B3-0183E52D92FB}"/>
              </a:ext>
            </a:extLst>
          </p:cNvPr>
          <p:cNvSpPr>
            <a:spLocks noGrp="1"/>
          </p:cNvSpPr>
          <p:nvPr>
            <p:ph type="title"/>
          </p:nvPr>
        </p:nvSpPr>
        <p:spPr>
          <a:xfrm>
            <a:off x="480152" y="2974032"/>
            <a:ext cx="3253045" cy="912168"/>
          </a:xfrm>
          <a:prstGeom prst="rect">
            <a:avLst/>
          </a:prstGeom>
        </p:spPr>
        <p:txBody>
          <a:bodyPr/>
          <a:lstStyle>
            <a:lvl1pPr>
              <a:defRPr sz="3200"/>
            </a:lvl1pPr>
          </a:lstStyle>
          <a:p>
            <a:r>
              <a:rPr lang="en-US"/>
              <a:t>Click to edit Master title style</a:t>
            </a:r>
          </a:p>
        </p:txBody>
      </p:sp>
      <p:sp>
        <p:nvSpPr>
          <p:cNvPr id="10" name="object 5">
            <a:extLst>
              <a:ext uri="{FF2B5EF4-FFF2-40B4-BE49-F238E27FC236}">
                <a16:creationId xmlns:a16="http://schemas.microsoft.com/office/drawing/2014/main" id="{4D11457E-B6B1-2840-95DC-2BC635056380}"/>
              </a:ext>
            </a:extLst>
          </p:cNvPr>
          <p:cNvSpPr/>
          <p:nvPr userDrawn="1"/>
        </p:nvSpPr>
        <p:spPr>
          <a:xfrm>
            <a:off x="11037977"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3" name="Holder 4">
            <a:extLst>
              <a:ext uri="{FF2B5EF4-FFF2-40B4-BE49-F238E27FC236}">
                <a16:creationId xmlns:a16="http://schemas.microsoft.com/office/drawing/2014/main" id="{FEA44E00-DD2E-F642-A740-936CE3206A4C}"/>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pic>
        <p:nvPicPr>
          <p:cNvPr id="2" name="Picture 1">
            <a:extLst>
              <a:ext uri="{FF2B5EF4-FFF2-40B4-BE49-F238E27FC236}">
                <a16:creationId xmlns:a16="http://schemas.microsoft.com/office/drawing/2014/main" id="{E77E4010-D9F3-B178-377E-BDE667C453FF}"/>
              </a:ext>
            </a:extLst>
          </p:cNvPr>
          <p:cNvPicPr>
            <a:picLocks noChangeAspect="1"/>
          </p:cNvPicPr>
          <p:nvPr userDrawn="1"/>
        </p:nvPicPr>
        <p:blipFill>
          <a:blip r:embed="rId3"/>
          <a:stretch>
            <a:fillRect/>
          </a:stretch>
        </p:blipFill>
        <p:spPr>
          <a:xfrm>
            <a:off x="298938" y="5943670"/>
            <a:ext cx="2358325" cy="609600"/>
          </a:xfrm>
          <a:prstGeom prst="rect">
            <a:avLst/>
          </a:prstGeom>
        </p:spPr>
      </p:pic>
    </p:spTree>
    <p:extLst>
      <p:ext uri="{BB962C8B-B14F-4D97-AF65-F5344CB8AC3E}">
        <p14:creationId xmlns:p14="http://schemas.microsoft.com/office/powerpoint/2010/main" val="1681642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977B110D-3D75-284F-83C8-F4427170FF0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381000" y="152400"/>
            <a:ext cx="10035447" cy="492443"/>
          </a:xfrm>
          <a:prstGeom prst="rect">
            <a:avLst/>
          </a:prstGeom>
        </p:spPr>
        <p:txBody>
          <a:bodyPr lIns="0" tIns="0" rIns="0" bIns="0"/>
          <a:lstStyle>
            <a:lvl1pPr>
              <a:defRPr sz="3200" b="1" i="0">
                <a:solidFill>
                  <a:srgbClr val="386EA3"/>
                </a:solidFill>
                <a:latin typeface="Calibri" panose="020F0502020204030204" pitchFamily="34" charset="0"/>
                <a:cs typeface="Calibri" panose="020F0502020204030204" pitchFamily="34" charset="0"/>
              </a:defRPr>
            </a:lvl1pPr>
          </a:lstStyle>
          <a:p>
            <a:endParaRPr/>
          </a:p>
        </p:txBody>
      </p:sp>
      <p:sp>
        <p:nvSpPr>
          <p:cNvPr id="7" name="Content Placeholder 11">
            <a:extLst>
              <a:ext uri="{FF2B5EF4-FFF2-40B4-BE49-F238E27FC236}">
                <a16:creationId xmlns:a16="http://schemas.microsoft.com/office/drawing/2014/main" id="{CDF57242-1C16-304A-ACB2-DF591F30C888}"/>
              </a:ext>
            </a:extLst>
          </p:cNvPr>
          <p:cNvSpPr>
            <a:spLocks noGrp="1"/>
          </p:cNvSpPr>
          <p:nvPr>
            <p:ph sz="quarter" idx="14"/>
          </p:nvPr>
        </p:nvSpPr>
        <p:spPr>
          <a:xfrm>
            <a:off x="479425" y="1527605"/>
            <a:ext cx="1003617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older 4">
            <a:extLst>
              <a:ext uri="{FF2B5EF4-FFF2-40B4-BE49-F238E27FC236}">
                <a16:creationId xmlns:a16="http://schemas.microsoft.com/office/drawing/2014/main" id="{C1B8DD90-32AE-C842-B456-824A8661BA01}"/>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pic>
        <p:nvPicPr>
          <p:cNvPr id="2" name="Picture 2" descr="C:\Users\savanna.barksdale\Documents\Logos\2000px-US-DeptOfEducation-Seal.svg.png">
            <a:extLst>
              <a:ext uri="{FF2B5EF4-FFF2-40B4-BE49-F238E27FC236}">
                <a16:creationId xmlns:a16="http://schemas.microsoft.com/office/drawing/2014/main" id="{BE0D4EA2-1111-C2C7-36C4-8A29850CA9C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9425" y="5750470"/>
            <a:ext cx="807689" cy="84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6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oleObject" Target="../embeddings/oleObject1.bin"/><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ags" Target="../tags/tag1.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5B4AA48-0573-FB4E-8DB7-A409A3FDF3D1}"/>
              </a:ext>
            </a:extLst>
          </p:cNvPr>
          <p:cNvSpPr>
            <a:spLocks noGrp="1"/>
          </p:cNvSpPr>
          <p:nvPr>
            <p:ph type="title"/>
          </p:nvPr>
        </p:nvSpPr>
        <p:spPr>
          <a:xfrm>
            <a:off x="480152" y="457200"/>
            <a:ext cx="11407048" cy="854075"/>
          </a:xfrm>
          <a:prstGeom prst="rect">
            <a:avLst/>
          </a:prstGeom>
        </p:spPr>
        <p:txBody>
          <a:bodyPr vert="horz" lIns="0" tIns="0" rIns="0" bIns="0" rtlCol="0" anchor="ctr">
            <a:noAutofit/>
          </a:bodyPr>
          <a:lstStyle/>
          <a:p>
            <a:r>
              <a:rPr lang="en-US"/>
              <a:t>Click to edit Master title style</a:t>
            </a:r>
          </a:p>
        </p:txBody>
      </p:sp>
      <p:sp>
        <p:nvSpPr>
          <p:cNvPr id="11" name="Holder 4">
            <a:extLst>
              <a:ext uri="{FF2B5EF4-FFF2-40B4-BE49-F238E27FC236}">
                <a16:creationId xmlns:a16="http://schemas.microsoft.com/office/drawing/2014/main" id="{8679076F-2F96-544B-AD0C-58646AAABD11}"/>
              </a:ext>
            </a:extLst>
          </p:cNvPr>
          <p:cNvSpPr>
            <a:spLocks noGrp="1"/>
          </p:cNvSpPr>
          <p:nvPr>
            <p:ph type="sldNum" sz="quarter" idx="4"/>
          </p:nvPr>
        </p:nvSpPr>
        <p:spPr>
          <a:xfrm>
            <a:off x="10980260" y="6172200"/>
            <a:ext cx="906940" cy="276999"/>
          </a:xfrm>
          <a:prstGeom prst="rect">
            <a:avLst/>
          </a:prstGeom>
        </p:spPr>
        <p:txBody>
          <a:bodyPr lIns="0" tIns="0" rIns="0" bIns="0" anchor="b" anchorCtr="0">
            <a:noAutofit/>
          </a:bodyPr>
          <a:lstStyle>
            <a:lvl1pPr algn="r">
              <a:defRPr sz="1600" b="0" i="0">
                <a:solidFill>
                  <a:srgbClr val="386EA4"/>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
        <p:nvSpPr>
          <p:cNvPr id="6" name="Text Placeholder 5">
            <a:extLst>
              <a:ext uri="{FF2B5EF4-FFF2-40B4-BE49-F238E27FC236}">
                <a16:creationId xmlns:a16="http://schemas.microsoft.com/office/drawing/2014/main" id="{48D2FA73-4C21-3E43-9227-B1C680C0C7A6}"/>
              </a:ext>
            </a:extLst>
          </p:cNvPr>
          <p:cNvSpPr>
            <a:spLocks noGrp="1"/>
          </p:cNvSpPr>
          <p:nvPr>
            <p:ph type="body" idx="1"/>
          </p:nvPr>
        </p:nvSpPr>
        <p:spPr>
          <a:xfrm>
            <a:off x="480152" y="1825625"/>
            <a:ext cx="10873648"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29" r:id="rId1"/>
    <p:sldLayoutId id="2147483716" r:id="rId2"/>
    <p:sldLayoutId id="2147483755" r:id="rId3"/>
    <p:sldLayoutId id="2147483748" r:id="rId4"/>
    <p:sldLayoutId id="2147483672" r:id="rId5"/>
    <p:sldLayoutId id="2147483754" r:id="rId6"/>
    <p:sldLayoutId id="2147483750" r:id="rId7"/>
    <p:sldLayoutId id="2147483734" r:id="rId8"/>
    <p:sldLayoutId id="2147483675" r:id="rId9"/>
    <p:sldLayoutId id="2147483753" r:id="rId10"/>
    <p:sldLayoutId id="2147483756" r:id="rId11"/>
    <p:sldLayoutId id="2147483678" r:id="rId12"/>
    <p:sldLayoutId id="2147483751" r:id="rId13"/>
    <p:sldLayoutId id="2147483757" r:id="rId14"/>
    <p:sldLayoutId id="2147483681" r:id="rId15"/>
    <p:sldLayoutId id="2147483758" r:id="rId16"/>
    <p:sldLayoutId id="2147483665" r:id="rId17"/>
    <p:sldLayoutId id="2147483752" r:id="rId18"/>
    <p:sldLayoutId id="2147483759" r:id="rId19"/>
    <p:sldLayoutId id="2147483700" r:id="rId20"/>
    <p:sldLayoutId id="2147483735" r:id="rId21"/>
    <p:sldLayoutId id="2147483738" r:id="rId22"/>
    <p:sldLayoutId id="2147483662" r:id="rId23"/>
    <p:sldLayoutId id="2147483676" r:id="rId24"/>
    <p:sldLayoutId id="2147483671" r:id="rId25"/>
    <p:sldLayoutId id="2147483746" r:id="rId26"/>
    <p:sldLayoutId id="2147483761" r:id="rId27"/>
  </p:sldLayoutIdLst>
  <p:hf hdr="0" ftr="0" dt="0"/>
  <p:txStyles>
    <p:titleStyle>
      <a:lvl1pPr>
        <a:defRPr sz="3200" b="1">
          <a:solidFill>
            <a:srgbClr val="386EA4"/>
          </a:solidFill>
          <a:latin typeface="Calibri" panose="020F0502020204030204" pitchFamily="34" charset="0"/>
          <a:ea typeface="+mj-ea"/>
          <a:cs typeface="Calibri" panose="020F0502020204030204" pitchFamily="34" charset="0"/>
        </a:defRPr>
      </a:lvl1pPr>
    </p:titleStyle>
    <p:body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5B4AA48-0573-FB4E-8DB7-A409A3FDF3D1}"/>
              </a:ext>
            </a:extLst>
          </p:cNvPr>
          <p:cNvSpPr>
            <a:spLocks noGrp="1"/>
          </p:cNvSpPr>
          <p:nvPr>
            <p:ph type="title"/>
          </p:nvPr>
        </p:nvSpPr>
        <p:spPr>
          <a:xfrm>
            <a:off x="480152" y="152400"/>
            <a:ext cx="11407048" cy="854075"/>
          </a:xfrm>
          <a:prstGeom prst="rect">
            <a:avLst/>
          </a:prstGeom>
        </p:spPr>
        <p:txBody>
          <a:bodyPr vert="horz" lIns="0" tIns="0" rIns="0" bIns="0" rtlCol="0" anchor="ctr">
            <a:noAutofit/>
          </a:bodyPr>
          <a:lstStyle/>
          <a:p>
            <a:r>
              <a:rPr lang="en-US"/>
              <a:t>Click to edit Master title style</a:t>
            </a:r>
          </a:p>
        </p:txBody>
      </p:sp>
      <p:sp>
        <p:nvSpPr>
          <p:cNvPr id="11" name="Holder 4">
            <a:extLst>
              <a:ext uri="{FF2B5EF4-FFF2-40B4-BE49-F238E27FC236}">
                <a16:creationId xmlns:a16="http://schemas.microsoft.com/office/drawing/2014/main" id="{8679076F-2F96-544B-AD0C-58646AAABD11}"/>
              </a:ext>
            </a:extLst>
          </p:cNvPr>
          <p:cNvSpPr>
            <a:spLocks noGrp="1"/>
          </p:cNvSpPr>
          <p:nvPr>
            <p:ph type="sldNum" sz="quarter" idx="4"/>
          </p:nvPr>
        </p:nvSpPr>
        <p:spPr>
          <a:xfrm>
            <a:off x="10980260" y="6172200"/>
            <a:ext cx="906940" cy="276999"/>
          </a:xfrm>
          <a:prstGeom prst="rect">
            <a:avLst/>
          </a:prstGeom>
        </p:spPr>
        <p:txBody>
          <a:bodyPr lIns="0" tIns="0" rIns="0" bIns="0" anchor="b" anchorCtr="0">
            <a:noAutofit/>
          </a:bodyPr>
          <a:lstStyle>
            <a:lvl1pPr algn="r">
              <a:defRPr sz="1600" b="0" i="0">
                <a:solidFill>
                  <a:srgbClr val="386EA4"/>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386EA4"/>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386EA4"/>
              </a:solidFill>
              <a:effectLst/>
              <a:uLnTx/>
              <a:uFillTx/>
              <a:latin typeface="Calibri" panose="020F0502020204030204" pitchFamily="34" charset="0"/>
              <a:ea typeface="+mn-ea"/>
              <a:cs typeface="Calibri" panose="020F0502020204030204" pitchFamily="34" charset="0"/>
            </a:endParaRPr>
          </a:p>
        </p:txBody>
      </p:sp>
      <p:sp>
        <p:nvSpPr>
          <p:cNvPr id="6" name="Text Placeholder 5">
            <a:extLst>
              <a:ext uri="{FF2B5EF4-FFF2-40B4-BE49-F238E27FC236}">
                <a16:creationId xmlns:a16="http://schemas.microsoft.com/office/drawing/2014/main" id="{48D2FA73-4C21-3E43-9227-B1C680C0C7A6}"/>
              </a:ext>
            </a:extLst>
          </p:cNvPr>
          <p:cNvSpPr>
            <a:spLocks noGrp="1"/>
          </p:cNvSpPr>
          <p:nvPr>
            <p:ph type="body" idx="1"/>
          </p:nvPr>
        </p:nvSpPr>
        <p:spPr>
          <a:xfrm>
            <a:off x="480152" y="1825625"/>
            <a:ext cx="10873648"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783923"/>
      </p:ext>
    </p:extLst>
  </p:cSld>
  <p:clrMap bg1="lt1" tx1="dk1" bg2="lt2" tx2="dk2" accent1="accent1" accent2="accent2" accent3="accent3" accent4="accent4" accent5="accent5" accent6="accent6" hlink="hlink" folHlink="folHlink"/>
  <p:sldLayoutIdLst>
    <p:sldLayoutId id="2147483760" r:id="rId1"/>
  </p:sldLayoutIdLst>
  <p:hf hdr="0" ftr="0" dt="0"/>
  <p:txStyles>
    <p:titleStyle>
      <a:lvl1pPr>
        <a:defRPr sz="3200" b="1">
          <a:solidFill>
            <a:srgbClr val="386EA4"/>
          </a:solidFill>
          <a:latin typeface="+mj-lt"/>
          <a:ea typeface="+mj-ea"/>
          <a:cs typeface="+mj-cs"/>
        </a:defRPr>
      </a:lvl1pPr>
    </p:titleStyle>
    <p:body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120E034-D62D-D37A-4D8F-C59FF47C258A}"/>
              </a:ext>
            </a:extLst>
          </p:cNvPr>
          <p:cNvGraphicFramePr>
            <a:graphicFrameLocks noChangeAspect="1"/>
          </p:cNvGraphicFramePr>
          <p:nvPr userDrawn="1">
            <p:custDataLst>
              <p:tags r:id="rId20"/>
            </p:custDataLst>
            <p:extLst>
              <p:ext uri="{D42A27DB-BD31-4B8C-83A1-F6EECF244321}">
                <p14:modId xmlns:p14="http://schemas.microsoft.com/office/powerpoint/2010/main" val="2357770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04" imgH="403" progId="TCLayout.ActiveDocument.1">
                  <p:embed/>
                </p:oleObj>
              </mc:Choice>
              <mc:Fallback>
                <p:oleObj name="think-cell Slide" r:id="rId21" imgW="404" imgH="403" progId="TCLayout.ActiveDocument.1">
                  <p:embed/>
                  <p:pic>
                    <p:nvPicPr>
                      <p:cNvPr id="2" name="think-cell data - do not delete" hidden="1">
                        <a:extLst>
                          <a:ext uri="{FF2B5EF4-FFF2-40B4-BE49-F238E27FC236}">
                            <a16:creationId xmlns:a16="http://schemas.microsoft.com/office/drawing/2014/main" id="{9120E034-D62D-D37A-4D8F-C59FF47C258A}"/>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Narrow"/>
              <a:buNone/>
              <a:defRPr sz="4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chemeClr val="accent1"/>
              </a:buClr>
              <a:buSzPts val="2800"/>
              <a:buFont typeface="Arial"/>
              <a:buChar char="•"/>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100000"/>
              </a:lnSpc>
              <a:spcBef>
                <a:spcPts val="500"/>
              </a:spcBef>
              <a:spcAft>
                <a:spcPts val="0"/>
              </a:spcAft>
              <a:buClr>
                <a:schemeClr val="accent1"/>
              </a:buClr>
              <a:buSzPts val="2400"/>
              <a:buFont typeface="Courier New"/>
              <a:buChar char="o"/>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100000"/>
              </a:lnSpc>
              <a:spcBef>
                <a:spcPts val="500"/>
              </a:spcBef>
              <a:spcAft>
                <a:spcPts val="0"/>
              </a:spcAft>
              <a:buClr>
                <a:schemeClr val="accent1"/>
              </a:buClr>
              <a:buSzPts val="2000"/>
              <a:buFont typeface="Noto Sans Symbols"/>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100000"/>
              </a:lnSpc>
              <a:spcBef>
                <a:spcPts val="500"/>
              </a:spcBef>
              <a:spcAft>
                <a:spcPts val="0"/>
              </a:spcAft>
              <a:buClr>
                <a:schemeClr val="accent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100000"/>
              </a:lnSpc>
              <a:spcBef>
                <a:spcPts val="500"/>
              </a:spcBef>
              <a:spcAft>
                <a:spcPts val="0"/>
              </a:spcAft>
              <a:buClr>
                <a:schemeClr val="accent1"/>
              </a:buClr>
              <a:buSzPts val="1800"/>
              <a:buFont typeface="Courier New"/>
              <a:buChar char="o"/>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12" name="Google Shape;12;p1"/>
          <p:cNvSpPr txBox="1">
            <a:spLocks noGrp="1"/>
          </p:cNvSpPr>
          <p:nvPr>
            <p:ph type="sldNum" idx="12"/>
          </p:nvPr>
        </p:nvSpPr>
        <p:spPr>
          <a:xfrm>
            <a:off x="10647336" y="6356350"/>
            <a:ext cx="70646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0"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0"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0"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0"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0"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0"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0"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0" i="0" u="none" strike="noStrike" cap="none">
                <a:solidFill>
                  <a:srgbClr val="888888"/>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003584517"/>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www.menti.com/alt1muqi9dex?source=qr-pag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42.emf"/><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app.smartsheet.com/b/publish?EQBCT=73a2ba95e92b45d0b89eb8dc29d25f9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reports.education.ohio.gov/report/report-card-data-district-dashboar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s://public.tableau.com/app/profile/edunomicslab/viz/NYARPCoP_WIP/NewYorkStateARPCo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0.xml"/><Relationship Id="rId7" Type="http://schemas.openxmlformats.org/officeDocument/2006/relationships/image" Target="../media/image52.png"/><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image" Target="../media/image19.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38.svg"/></Relationships>
</file>

<file path=ppt/slides/_rels/slide37.xml.rels><?xml version="1.0" encoding="UTF-8" standalone="yes"?>
<Relationships xmlns="http://schemas.openxmlformats.org/package/2006/relationships"><Relationship Id="rId8" Type="http://schemas.openxmlformats.org/officeDocument/2006/relationships/hyperlink" Target="https://compcenternetwork.org/ssos" TargetMode="External"/><Relationship Id="rId3" Type="http://schemas.openxmlformats.org/officeDocument/2006/relationships/image" Target="../media/image59.png"/><Relationship Id="rId7" Type="http://schemas.openxmlformats.org/officeDocument/2006/relationships/image" Target="../media/image38.sv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60.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8.sv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compcenternetwork.org/" TargetMode="Externa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compcenternetwork.org/ccnetwork-highlights/topic/8274/strategic-planning-continued-recovery"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FE2FB-B63E-5EA5-9B99-93C80DD481A6}"/>
              </a:ext>
            </a:extLst>
          </p:cNvPr>
          <p:cNvSpPr>
            <a:spLocks noGrp="1"/>
          </p:cNvSpPr>
          <p:nvPr>
            <p:ph type="title"/>
          </p:nvPr>
        </p:nvSpPr>
        <p:spPr>
          <a:xfrm>
            <a:off x="6717253" y="4042834"/>
            <a:ext cx="4724399" cy="894878"/>
          </a:xfrm>
        </p:spPr>
        <p:txBody>
          <a:bodyPr/>
          <a:lstStyle/>
          <a:p>
            <a:r>
              <a:rPr lang="en-US" sz="2400" b="0" dirty="0">
                <a:latin typeface="Calibri"/>
                <a:ea typeface="Calibri"/>
                <a:cs typeface="Calibri"/>
              </a:rPr>
              <a:t>Kick-off with SEA Teams</a:t>
            </a:r>
            <a:endParaRPr lang="en-US" sz="2400" b="0" dirty="0">
              <a:ea typeface="Calibri"/>
            </a:endParaRPr>
          </a:p>
        </p:txBody>
      </p:sp>
      <p:sp>
        <p:nvSpPr>
          <p:cNvPr id="3" name="Text Placeholder 2">
            <a:extLst>
              <a:ext uri="{FF2B5EF4-FFF2-40B4-BE49-F238E27FC236}">
                <a16:creationId xmlns:a16="http://schemas.microsoft.com/office/drawing/2014/main" id="{584B3DFB-7EAE-32D2-B394-6D9AF6CEE116}"/>
              </a:ext>
            </a:extLst>
          </p:cNvPr>
          <p:cNvSpPr>
            <a:spLocks noGrp="1"/>
          </p:cNvSpPr>
          <p:nvPr>
            <p:ph type="body" sz="quarter" idx="10"/>
          </p:nvPr>
        </p:nvSpPr>
        <p:spPr>
          <a:xfrm>
            <a:off x="5590429" y="3444990"/>
            <a:ext cx="5851223" cy="726736"/>
          </a:xfrm>
        </p:spPr>
        <p:txBody>
          <a:bodyPr/>
          <a:lstStyle/>
          <a:p>
            <a:r>
              <a:rPr lang="en-US" sz="2800" b="1" dirty="0">
                <a:ea typeface="Calibri"/>
                <a:cs typeface="Calibri"/>
              </a:rPr>
              <a:t>Determine Impact of Prior Investments</a:t>
            </a:r>
            <a:endParaRPr lang="en-US" sz="2800" b="1" dirty="0"/>
          </a:p>
        </p:txBody>
      </p:sp>
      <p:sp>
        <p:nvSpPr>
          <p:cNvPr id="5" name="Text Placeholder 4">
            <a:extLst>
              <a:ext uri="{FF2B5EF4-FFF2-40B4-BE49-F238E27FC236}">
                <a16:creationId xmlns:a16="http://schemas.microsoft.com/office/drawing/2014/main" id="{C9E7A319-2BBA-E8F0-C1A1-A69AEDFCDD51}"/>
              </a:ext>
            </a:extLst>
          </p:cNvPr>
          <p:cNvSpPr>
            <a:spLocks noGrp="1"/>
          </p:cNvSpPr>
          <p:nvPr>
            <p:ph type="body" sz="quarter" idx="12"/>
          </p:nvPr>
        </p:nvSpPr>
        <p:spPr>
          <a:xfrm>
            <a:off x="6719764" y="4560410"/>
            <a:ext cx="4724399" cy="381000"/>
          </a:xfrm>
        </p:spPr>
        <p:txBody>
          <a:bodyPr/>
          <a:lstStyle/>
          <a:p>
            <a:r>
              <a:rPr lang="en-US">
                <a:latin typeface="Calibri"/>
                <a:ea typeface="Calibri"/>
                <a:cs typeface="Calibri"/>
              </a:rPr>
              <a:t>November 9, 2023</a:t>
            </a:r>
            <a:endParaRPr lang="en-US"/>
          </a:p>
        </p:txBody>
      </p:sp>
    </p:spTree>
    <p:extLst>
      <p:ext uri="{BB962C8B-B14F-4D97-AF65-F5344CB8AC3E}">
        <p14:creationId xmlns:p14="http://schemas.microsoft.com/office/powerpoint/2010/main" val="3099015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F946-DF63-6580-C1FB-DB9041CA4C11}"/>
              </a:ext>
            </a:extLst>
          </p:cNvPr>
          <p:cNvSpPr>
            <a:spLocks noGrp="1"/>
          </p:cNvSpPr>
          <p:nvPr>
            <p:ph type="title"/>
          </p:nvPr>
        </p:nvSpPr>
        <p:spPr>
          <a:xfrm>
            <a:off x="381000" y="408801"/>
            <a:ext cx="11131062" cy="798676"/>
          </a:xfrm>
        </p:spPr>
        <p:txBody>
          <a:bodyPr/>
          <a:lstStyle/>
          <a:p>
            <a:r>
              <a:rPr lang="en-US" dirty="0">
                <a:latin typeface="Calibri"/>
                <a:cs typeface="Calibri"/>
              </a:rPr>
              <a:t>Today we're going to focus on how SEAs can determine the impact of their, or their LEAs’, investments</a:t>
            </a:r>
            <a:endParaRPr lang="en-US" dirty="0">
              <a:ea typeface="Calibri"/>
            </a:endParaRPr>
          </a:p>
        </p:txBody>
      </p:sp>
      <p:sp>
        <p:nvSpPr>
          <p:cNvPr id="4" name="Content Placeholder 3">
            <a:extLst>
              <a:ext uri="{FF2B5EF4-FFF2-40B4-BE49-F238E27FC236}">
                <a16:creationId xmlns:a16="http://schemas.microsoft.com/office/drawing/2014/main" id="{892CE5D1-33B1-775C-F5C5-142DECBE1A4F}"/>
              </a:ext>
            </a:extLst>
          </p:cNvPr>
          <p:cNvSpPr>
            <a:spLocks noGrp="1"/>
          </p:cNvSpPr>
          <p:nvPr>
            <p:ph sz="quarter" idx="14"/>
          </p:nvPr>
        </p:nvSpPr>
        <p:spPr>
          <a:xfrm>
            <a:off x="479425" y="1527605"/>
            <a:ext cx="10036174" cy="4427718"/>
          </a:xfrm>
        </p:spPr>
        <p:txBody>
          <a:bodyPr vert="horz" lIns="0" tIns="0" rIns="0" bIns="0" rtlCol="0" anchor="t">
            <a:normAutofit/>
          </a:bodyPr>
          <a:lstStyle/>
          <a:p>
            <a:pPr marL="0" indent="0">
              <a:lnSpc>
                <a:spcPct val="150000"/>
              </a:lnSpc>
              <a:buNone/>
            </a:pPr>
            <a:r>
              <a:rPr lang="en-US" dirty="0">
                <a:solidFill>
                  <a:schemeClr val="accent2"/>
                </a:solidFill>
                <a:latin typeface="Calibri"/>
                <a:ea typeface="Calibri"/>
                <a:cs typeface="Calibri"/>
              </a:rPr>
              <a:t>QUESTIONS FOR SEA TEAM CONSIDERATION</a:t>
            </a:r>
            <a:endParaRPr lang="en-US" dirty="0">
              <a:solidFill>
                <a:schemeClr val="accent2"/>
              </a:solidFill>
            </a:endParaRPr>
          </a:p>
          <a:p>
            <a:pPr>
              <a:lnSpc>
                <a:spcPct val="150000"/>
              </a:lnSpc>
            </a:pPr>
            <a:r>
              <a:rPr lang="en-US" sz="2000" dirty="0">
                <a:latin typeface="Calibri"/>
                <a:ea typeface="Calibri"/>
                <a:cs typeface="Calibri"/>
              </a:rPr>
              <a:t>Which evidence-based interventions were selected and implemented? </a:t>
            </a:r>
            <a:endParaRPr lang="en-US" sz="2000" dirty="0">
              <a:ea typeface="Calibri"/>
            </a:endParaRPr>
          </a:p>
          <a:p>
            <a:pPr>
              <a:lnSpc>
                <a:spcPct val="150000"/>
              </a:lnSpc>
            </a:pPr>
            <a:r>
              <a:rPr lang="en-US" sz="2000" dirty="0">
                <a:latin typeface="Calibri"/>
                <a:ea typeface="Calibri"/>
                <a:cs typeface="Calibri"/>
              </a:rPr>
              <a:t>What is the theory of action or logic model for each intervention? </a:t>
            </a:r>
          </a:p>
          <a:p>
            <a:pPr lvl="1"/>
            <a:r>
              <a:rPr lang="en-US" sz="1800" dirty="0">
                <a:latin typeface="Calibri"/>
                <a:ea typeface="Calibri"/>
                <a:cs typeface="Calibri"/>
              </a:rPr>
              <a:t>How do the resources/inputs, activities, and outputs connect to produce the expected outcomes? </a:t>
            </a:r>
            <a:endParaRPr lang="en-US" sz="1800" dirty="0">
              <a:ea typeface="Calibri"/>
            </a:endParaRPr>
          </a:p>
          <a:p>
            <a:pPr>
              <a:lnSpc>
                <a:spcPct val="110000"/>
              </a:lnSpc>
            </a:pPr>
            <a:r>
              <a:rPr lang="en-US" sz="2000" dirty="0">
                <a:latin typeface="Calibri"/>
                <a:ea typeface="Calibri"/>
                <a:cs typeface="Calibri"/>
              </a:rPr>
              <a:t>What data are being tracked to determine if the intervention will achieve the expected outcomes? </a:t>
            </a:r>
          </a:p>
          <a:p>
            <a:r>
              <a:rPr lang="en-US" sz="2000" dirty="0">
                <a:latin typeface="Calibri"/>
                <a:ea typeface="Calibri"/>
                <a:cs typeface="Calibri"/>
              </a:rPr>
              <a:t>How are the SEA and LEAs communicating priorities, investments, and current progress to various interested parties? </a:t>
            </a:r>
          </a:p>
          <a:p>
            <a:pPr marL="0" indent="0">
              <a:buNone/>
            </a:pPr>
            <a:endParaRPr lang="en-US" dirty="0">
              <a:latin typeface="Calibri"/>
              <a:ea typeface="Calibri"/>
              <a:cs typeface="Calibri"/>
            </a:endParaRPr>
          </a:p>
        </p:txBody>
      </p:sp>
      <p:sp>
        <p:nvSpPr>
          <p:cNvPr id="3" name="Slide Number Placeholder 2">
            <a:extLst>
              <a:ext uri="{FF2B5EF4-FFF2-40B4-BE49-F238E27FC236}">
                <a16:creationId xmlns:a16="http://schemas.microsoft.com/office/drawing/2014/main" id="{747EC1E6-8CE6-9A95-1FA4-88281823C93B}"/>
              </a:ext>
            </a:extLst>
          </p:cNvPr>
          <p:cNvSpPr>
            <a:spLocks noGrp="1"/>
          </p:cNvSpPr>
          <p:nvPr>
            <p:ph type="sldNum" sz="quarter" idx="7"/>
          </p:nvPr>
        </p:nvSpPr>
        <p:spPr/>
        <p:txBody>
          <a:bodyPr/>
          <a:lstStyle/>
          <a:p>
            <a:fld id="{B6F15528-21DE-4FAA-801E-634DDDAF4B2B}" type="slidenum">
              <a:rPr lang="en-US" dirty="0" smtClean="0"/>
              <a:pPr/>
              <a:t>10</a:t>
            </a:fld>
            <a:endParaRPr lang="en-US"/>
          </a:p>
        </p:txBody>
      </p:sp>
    </p:spTree>
    <p:extLst>
      <p:ext uri="{BB962C8B-B14F-4D97-AF65-F5344CB8AC3E}">
        <p14:creationId xmlns:p14="http://schemas.microsoft.com/office/powerpoint/2010/main" val="2729728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06D955-C067-FEF3-908C-8FCF8CFAC00F}"/>
              </a:ext>
            </a:extLst>
          </p:cNvPr>
          <p:cNvSpPr>
            <a:spLocks noGrp="1"/>
          </p:cNvSpPr>
          <p:nvPr>
            <p:ph type="sldNum" sz="quarter" idx="7"/>
          </p:nvPr>
        </p:nvSpPr>
        <p:spPr/>
        <p:txBody>
          <a:bodyPr/>
          <a:lstStyle/>
          <a:p>
            <a:fld id="{B6F15528-21DE-4FAA-801E-634DDDAF4B2B}" type="slidenum">
              <a:rPr lang="en-US" smtClean="0"/>
              <a:pPr/>
              <a:t>11</a:t>
            </a:fld>
            <a:endParaRPr lang="en-US"/>
          </a:p>
        </p:txBody>
      </p:sp>
      <p:sp>
        <p:nvSpPr>
          <p:cNvPr id="4" name="Content Placeholder 3">
            <a:extLst>
              <a:ext uri="{FF2B5EF4-FFF2-40B4-BE49-F238E27FC236}">
                <a16:creationId xmlns:a16="http://schemas.microsoft.com/office/drawing/2014/main" id="{F27F857C-5DBA-AFB0-4C74-4C5B2BD335A2}"/>
              </a:ext>
            </a:extLst>
          </p:cNvPr>
          <p:cNvSpPr>
            <a:spLocks noGrp="1"/>
          </p:cNvSpPr>
          <p:nvPr>
            <p:ph sz="quarter" idx="13"/>
          </p:nvPr>
        </p:nvSpPr>
        <p:spPr>
          <a:xfrm>
            <a:off x="493536" y="1231272"/>
            <a:ext cx="8835708" cy="4053092"/>
          </a:xfrm>
        </p:spPr>
        <p:txBody>
          <a:bodyPr vert="horz" lIns="0" tIns="0" rIns="0" bIns="0" rtlCol="0" anchor="t">
            <a:normAutofit/>
          </a:bodyPr>
          <a:lstStyle/>
          <a:p>
            <a:pPr marL="342900" indent="-342900"/>
            <a:r>
              <a:rPr lang="en-US">
                <a:solidFill>
                  <a:schemeClr val="tx1"/>
                </a:solidFill>
                <a:latin typeface="Calibri"/>
                <a:cs typeface="Calibri"/>
              </a:rPr>
              <a:t>Understand levers SEAs can use to support LEAs in determining impact</a:t>
            </a:r>
            <a:endParaRPr lang="en-US">
              <a:solidFill>
                <a:schemeClr val="tx1"/>
              </a:solidFill>
            </a:endParaRPr>
          </a:p>
          <a:p>
            <a:pPr marL="0" indent="0">
              <a:buNone/>
            </a:pPr>
            <a:endParaRPr lang="en-US">
              <a:solidFill>
                <a:schemeClr val="tx1"/>
              </a:solidFill>
              <a:latin typeface="Calibri"/>
              <a:cs typeface="Calibri"/>
            </a:endParaRPr>
          </a:p>
          <a:p>
            <a:pPr marL="342900" indent="-342900"/>
            <a:r>
              <a:rPr lang="en-US">
                <a:solidFill>
                  <a:schemeClr val="tx1"/>
                </a:solidFill>
                <a:latin typeface="Calibri"/>
                <a:cs typeface="Calibri"/>
              </a:rPr>
              <a:t>Identify at least one strategy or resource SEA teams can use to strengthen their support for LEAs in determining impact of their investments</a:t>
            </a:r>
            <a:endParaRPr lang="en-US">
              <a:solidFill>
                <a:schemeClr val="tx1"/>
              </a:solidFill>
            </a:endParaRPr>
          </a:p>
          <a:p>
            <a:pPr marL="0" indent="0">
              <a:buNone/>
            </a:pPr>
            <a:endParaRPr lang="en-US">
              <a:solidFill>
                <a:schemeClr val="tx1"/>
              </a:solidFill>
              <a:latin typeface="Calibri"/>
              <a:cs typeface="Calibri"/>
            </a:endParaRPr>
          </a:p>
          <a:p>
            <a:pPr marL="342900" indent="-342900"/>
            <a:r>
              <a:rPr lang="en-US">
                <a:solidFill>
                  <a:schemeClr val="tx1"/>
                </a:solidFill>
                <a:latin typeface="Calibri"/>
                <a:cs typeface="Calibri"/>
              </a:rPr>
              <a:t>Consider how the needs and desired supports related to determining impact of investments shared by today's LEA presenters might apply to your SEA context</a:t>
            </a:r>
            <a:endParaRPr lang="en-US">
              <a:solidFill>
                <a:schemeClr val="tx1"/>
              </a:solidFill>
            </a:endParaRPr>
          </a:p>
          <a:p>
            <a:pPr marL="0" indent="0">
              <a:buNone/>
            </a:pPr>
            <a:endParaRPr lang="en-US" sz="900">
              <a:solidFill>
                <a:srgbClr val="333333"/>
              </a:solidFill>
              <a:latin typeface="Calibri"/>
              <a:ea typeface="Calibri"/>
              <a:cs typeface="Calibri"/>
            </a:endParaRPr>
          </a:p>
          <a:p>
            <a:endParaRPr lang="en-US">
              <a:latin typeface="Calibri"/>
              <a:ea typeface="Calibri"/>
              <a:cs typeface="Calibri"/>
            </a:endParaRPr>
          </a:p>
          <a:p>
            <a:endParaRPr lang="en-US">
              <a:ea typeface="Calibri"/>
            </a:endParaRPr>
          </a:p>
        </p:txBody>
      </p:sp>
      <p:sp>
        <p:nvSpPr>
          <p:cNvPr id="6" name="Title 1">
            <a:extLst>
              <a:ext uri="{FF2B5EF4-FFF2-40B4-BE49-F238E27FC236}">
                <a16:creationId xmlns:a16="http://schemas.microsoft.com/office/drawing/2014/main" id="{FB876297-9223-35EA-6A94-8D8B6C380C68}"/>
              </a:ext>
            </a:extLst>
          </p:cNvPr>
          <p:cNvSpPr txBox="1">
            <a:spLocks/>
          </p:cNvSpPr>
          <p:nvPr/>
        </p:nvSpPr>
        <p:spPr>
          <a:xfrm>
            <a:off x="561567" y="285768"/>
            <a:ext cx="7150383" cy="492443"/>
          </a:xfrm>
          <a:prstGeom prst="rect">
            <a:avLst/>
          </a:prstGeom>
        </p:spPr>
        <p:txBody>
          <a:bodyPr vert="horz" lIns="0" tIns="0" rIns="0" bIns="0" rtlCol="0" anchor="ctr">
            <a:noAutofit/>
          </a:bodyPr>
          <a:lstStyle>
            <a:lvl1pPr>
              <a:defRPr sz="3200" b="1" i="0">
                <a:solidFill>
                  <a:srgbClr val="386EA3"/>
                </a:solidFill>
                <a:latin typeface="Calibri" panose="020F0502020204030204" pitchFamily="34" charset="0"/>
                <a:ea typeface="+mj-ea"/>
                <a:cs typeface="Calibri" panose="020F0502020204030204" pitchFamily="34" charset="0"/>
              </a:defRPr>
            </a:lvl1pPr>
          </a:lstStyle>
          <a:p>
            <a:r>
              <a:rPr lang="en-US" kern="0">
                <a:latin typeface="Calibri"/>
                <a:cs typeface="Calibri"/>
              </a:rPr>
              <a:t>Here's what we plan to accomplish today:</a:t>
            </a:r>
            <a:endParaRPr lang="en-US" kern="0"/>
          </a:p>
        </p:txBody>
      </p:sp>
    </p:spTree>
    <p:extLst>
      <p:ext uri="{BB962C8B-B14F-4D97-AF65-F5344CB8AC3E}">
        <p14:creationId xmlns:p14="http://schemas.microsoft.com/office/powerpoint/2010/main" val="284559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B0F465-B433-4780-82B1-16171BEB0132}"/>
              </a:ext>
            </a:extLst>
          </p:cNvPr>
          <p:cNvSpPr>
            <a:spLocks noGrp="1"/>
          </p:cNvSpPr>
          <p:nvPr>
            <p:ph type="title"/>
          </p:nvPr>
        </p:nvSpPr>
        <p:spPr>
          <a:xfrm>
            <a:off x="838205" y="174625"/>
            <a:ext cx="10515600" cy="739775"/>
          </a:xfrm>
        </p:spPr>
        <p:txBody>
          <a:bodyPr/>
          <a:lstStyle/>
          <a:p>
            <a:r>
              <a:rPr lang="en-US"/>
              <a:t>Agenda</a:t>
            </a:r>
          </a:p>
        </p:txBody>
      </p:sp>
      <p:sp>
        <p:nvSpPr>
          <p:cNvPr id="5" name="Slide Number Placeholder 2"/>
          <p:cNvSpPr>
            <a:spLocks noGrp="1"/>
          </p:cNvSpPr>
          <p:nvPr>
            <p:ph type="sldNum" sz="quarter" idx="12"/>
          </p:nvPr>
        </p:nvSpPr>
        <p:spPr/>
        <p:txBody>
          <a:bodyPr/>
          <a:lstStyle/>
          <a:p>
            <a:fld id="{54BDA72A-AADC-4A00-9861-B2849305B146}" type="slidenum">
              <a:rPr lang="en-US" smtClean="0"/>
              <a:pPr/>
              <a:t>12</a:t>
            </a:fld>
            <a:endParaRPr lang="en-US"/>
          </a:p>
        </p:txBody>
      </p:sp>
      <p:graphicFrame>
        <p:nvGraphicFramePr>
          <p:cNvPr id="4" name="Table 4">
            <a:extLst>
              <a:ext uri="{FF2B5EF4-FFF2-40B4-BE49-F238E27FC236}">
                <a16:creationId xmlns:a16="http://schemas.microsoft.com/office/drawing/2014/main" id="{D876C992-77AA-48E5-ACD8-8548D4E4526F}"/>
              </a:ext>
            </a:extLst>
          </p:cNvPr>
          <p:cNvGraphicFramePr>
            <a:graphicFrameLocks noGrp="1"/>
          </p:cNvGraphicFramePr>
          <p:nvPr>
            <p:ph type="tbl" sz="quarter" idx="13"/>
            <p:extLst>
              <p:ext uri="{D42A27DB-BD31-4B8C-83A1-F6EECF244321}">
                <p14:modId xmlns:p14="http://schemas.microsoft.com/office/powerpoint/2010/main" val="738287516"/>
              </p:ext>
            </p:extLst>
          </p:nvPr>
        </p:nvGraphicFramePr>
        <p:xfrm>
          <a:off x="762000" y="1219200"/>
          <a:ext cx="10744200" cy="4267200"/>
        </p:xfrm>
        <a:graphic>
          <a:graphicData uri="http://schemas.openxmlformats.org/drawingml/2006/table">
            <a:tbl>
              <a:tblPr firstRow="1" bandRow="1">
                <a:tableStyleId>{2D5ABB26-0587-4C30-8999-92F81FD0307C}</a:tableStyleId>
              </a:tblPr>
              <a:tblGrid>
                <a:gridCol w="10744200">
                  <a:extLst>
                    <a:ext uri="{9D8B030D-6E8A-4147-A177-3AD203B41FA5}">
                      <a16:colId xmlns:a16="http://schemas.microsoft.com/office/drawing/2014/main" val="496203783"/>
                    </a:ext>
                  </a:extLst>
                </a:gridCol>
              </a:tblGrid>
              <a:tr h="853440">
                <a:tc>
                  <a:txBody>
                    <a:bodyPr/>
                    <a:lstStyle/>
                    <a:p>
                      <a:pPr>
                        <a:lnSpc>
                          <a:spcPct val="100000"/>
                        </a:lnSpc>
                        <a:spcBef>
                          <a:spcPts val="0"/>
                        </a:spcBef>
                        <a:spcAft>
                          <a:spcPts val="0"/>
                        </a:spcAft>
                      </a:pPr>
                      <a:r>
                        <a:rPr lang="en-US" sz="2400" b="1" kern="1200">
                          <a:solidFill>
                            <a:srgbClr val="386EA4"/>
                          </a:solidFill>
                          <a:latin typeface="+mn-lt"/>
                          <a:ea typeface="+mn-ea"/>
                          <a:cs typeface="+mn-cs"/>
                        </a:rPr>
                        <a:t>Five SEA Levers to Support LEAs</a:t>
                      </a:r>
                    </a:p>
                  </a:txBody>
                  <a:tcPr anchor="ctr">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2245380401"/>
                  </a:ext>
                </a:extLst>
              </a:tr>
              <a:tr h="853440">
                <a:tc>
                  <a:txBody>
                    <a:bodyPr/>
                    <a:lstStyle/>
                    <a:p>
                      <a:pPr marL="0" marR="0" lvl="0">
                        <a:lnSpc>
                          <a:spcPct val="100000"/>
                        </a:lnSpc>
                        <a:spcBef>
                          <a:spcPts val="0"/>
                        </a:spcBef>
                        <a:spcAft>
                          <a:spcPts val="0"/>
                        </a:spcAft>
                        <a:buNone/>
                      </a:pPr>
                      <a:r>
                        <a:rPr lang="en-US" sz="2400" b="1" i="0" u="none" strike="noStrike" kern="1200" baseline="0" noProof="0">
                          <a:solidFill>
                            <a:schemeClr val="accent1"/>
                          </a:solidFill>
                          <a:latin typeface="Calibri"/>
                        </a:rPr>
                        <a:t>SEA Efforts to Determine Impact</a:t>
                      </a:r>
                    </a:p>
                  </a:txBody>
                  <a:tcPr marL="68580" marR="68580" marT="0" marB="18415" anchor="ctr">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3762621741"/>
                  </a:ext>
                </a:extLst>
              </a:tr>
              <a:tr h="853440">
                <a:tc>
                  <a:txBody>
                    <a:bodyPr/>
                    <a:lstStyle/>
                    <a:p>
                      <a:pPr marL="0" marR="0">
                        <a:lnSpc>
                          <a:spcPct val="100000"/>
                        </a:lnSpc>
                        <a:spcBef>
                          <a:spcPts val="0"/>
                        </a:spcBef>
                        <a:spcAft>
                          <a:spcPts val="0"/>
                        </a:spcAft>
                      </a:pPr>
                      <a:r>
                        <a:rPr lang="en-US" sz="2400" b="1" kern="1200" baseline="0" dirty="0">
                          <a:solidFill>
                            <a:srgbClr val="386EA4"/>
                          </a:solidFill>
                          <a:latin typeface="+mn-lt"/>
                          <a:ea typeface="+mn-ea"/>
                          <a:cs typeface="+mn-cs"/>
                        </a:rPr>
                        <a:t>Spotlight on LEA Practice: </a:t>
                      </a:r>
                      <a:r>
                        <a:rPr lang="en-US" sz="2400" b="0" kern="1200" baseline="0" dirty="0">
                          <a:solidFill>
                            <a:schemeClr val="accent1"/>
                          </a:solidFill>
                          <a:latin typeface="+mn-lt"/>
                          <a:ea typeface="+mn-ea"/>
                          <a:cs typeface="+mn-cs"/>
                        </a:rPr>
                        <a:t>Metro Nashville Public Schools (TN) &amp; Lubbock ISD (TX)</a:t>
                      </a:r>
                    </a:p>
                  </a:txBody>
                  <a:tcPr marL="68580" marR="68580" marT="0" marB="18415" anchor="ctr">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10002"/>
                  </a:ext>
                </a:extLst>
              </a:tr>
              <a:tr h="853440">
                <a:tc>
                  <a:txBody>
                    <a:bodyPr/>
                    <a:lstStyle/>
                    <a:p>
                      <a:pPr marL="0" marR="0" lvl="0">
                        <a:lnSpc>
                          <a:spcPct val="100000"/>
                        </a:lnSpc>
                        <a:spcBef>
                          <a:spcPts val="0"/>
                        </a:spcBef>
                        <a:spcAft>
                          <a:spcPts val="0"/>
                        </a:spcAft>
                        <a:buNone/>
                      </a:pPr>
                      <a:r>
                        <a:rPr lang="en-US" sz="2400" b="1" kern="1200" baseline="0" dirty="0">
                          <a:solidFill>
                            <a:srgbClr val="386EA4"/>
                          </a:solidFill>
                          <a:latin typeface="+mn-lt"/>
                          <a:ea typeface="+mn-ea"/>
                          <a:cs typeface="+mn-cs"/>
                        </a:rPr>
                        <a:t>Resource Portfolio: </a:t>
                      </a:r>
                      <a:r>
                        <a:rPr lang="en-US" sz="2400" b="0" kern="1200" baseline="0" dirty="0">
                          <a:solidFill>
                            <a:srgbClr val="386EA4"/>
                          </a:solidFill>
                          <a:latin typeface="+mn-lt"/>
                          <a:ea typeface="+mn-ea"/>
                          <a:cs typeface="+mn-cs"/>
                        </a:rPr>
                        <a:t>Tools to increase your support of LEAs</a:t>
                      </a:r>
                    </a:p>
                  </a:txBody>
                  <a:tcPr marL="68580" marR="68580" marT="0" marB="18415" anchor="ctr">
                    <a:lnT w="12700" cap="flat" cmpd="sng" algn="ctr">
                      <a:solidFill>
                        <a:srgbClr val="6BB82A"/>
                      </a:solidFill>
                      <a:prstDash val="solid"/>
                      <a:round/>
                      <a:headEnd type="none" w="med" len="med"/>
                      <a:tailEnd type="none" w="med" len="med"/>
                    </a:lnT>
                    <a:lnB w="12700" cap="flat" cmpd="sng" algn="ctr">
                      <a:solidFill>
                        <a:srgbClr val="6BB82A"/>
                      </a:solidFill>
                      <a:prstDash val="solid"/>
                      <a:round/>
                      <a:headEnd type="none" w="med" len="med"/>
                      <a:tailEnd type="none" w="med" len="med"/>
                    </a:lnB>
                  </a:tcPr>
                </a:tc>
                <a:extLst>
                  <a:ext uri="{0D108BD9-81ED-4DB2-BD59-A6C34878D82A}">
                    <a16:rowId xmlns:a16="http://schemas.microsoft.com/office/drawing/2014/main" val="10004"/>
                  </a:ext>
                </a:extLst>
              </a:tr>
              <a:tr h="853440">
                <a:tc>
                  <a:txBody>
                    <a:bodyPr/>
                    <a:lstStyle/>
                    <a:p>
                      <a:pPr marL="0" lvl="0">
                        <a:lnSpc>
                          <a:spcPct val="100000"/>
                        </a:lnSpc>
                        <a:spcBef>
                          <a:spcPts val="0"/>
                        </a:spcBef>
                        <a:spcAft>
                          <a:spcPts val="0"/>
                        </a:spcAft>
                        <a:buNone/>
                      </a:pPr>
                      <a:r>
                        <a:rPr lang="en-US" sz="2400" b="1" kern="1200" baseline="0" dirty="0">
                          <a:solidFill>
                            <a:srgbClr val="386EA4"/>
                          </a:solidFill>
                          <a:latin typeface="+mn-lt"/>
                          <a:ea typeface="+mn-ea"/>
                          <a:cs typeface="+mn-cs"/>
                        </a:rPr>
                        <a:t>Invitations and Opportunities</a:t>
                      </a:r>
                    </a:p>
                  </a:txBody>
                  <a:tcPr marL="68580" marR="68580" marT="0" marB="18415" anchor="ctr">
                    <a:lnT w="12700" cap="flat" cmpd="sng" algn="ctr">
                      <a:solidFill>
                        <a:srgbClr val="6BB82A"/>
                      </a:solidFill>
                      <a:prstDash val="solid"/>
                      <a:round/>
                      <a:headEnd type="none" w="med" len="med"/>
                      <a:tailEnd type="none" w="med" len="med"/>
                    </a:lnT>
                    <a:lnB w="12700">
                      <a:solidFill>
                        <a:srgbClr val="6BB82A"/>
                      </a:solidFill>
                    </a:lnB>
                  </a:tcPr>
                </a:tc>
                <a:extLst>
                  <a:ext uri="{0D108BD9-81ED-4DB2-BD59-A6C34878D82A}">
                    <a16:rowId xmlns:a16="http://schemas.microsoft.com/office/drawing/2014/main" val="1711118982"/>
                  </a:ext>
                </a:extLst>
              </a:tr>
            </a:tbl>
          </a:graphicData>
        </a:graphic>
      </p:graphicFrame>
    </p:spTree>
    <p:extLst>
      <p:ext uri="{BB962C8B-B14F-4D97-AF65-F5344CB8AC3E}">
        <p14:creationId xmlns:p14="http://schemas.microsoft.com/office/powerpoint/2010/main" val="315096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F572-C767-9E50-6044-8F72777705FD}"/>
              </a:ext>
            </a:extLst>
          </p:cNvPr>
          <p:cNvSpPr>
            <a:spLocks noGrp="1"/>
          </p:cNvSpPr>
          <p:nvPr>
            <p:ph type="title"/>
          </p:nvPr>
        </p:nvSpPr>
        <p:spPr/>
        <p:txBody>
          <a:bodyPr/>
          <a:lstStyle/>
          <a:p>
            <a:pPr>
              <a:lnSpc>
                <a:spcPct val="100000"/>
              </a:lnSpc>
              <a:spcBef>
                <a:spcPts val="0"/>
              </a:spcBef>
              <a:spcAft>
                <a:spcPts val="0"/>
              </a:spcAft>
            </a:pPr>
            <a:r>
              <a:rPr lang="en-US" sz="3200" b="1" kern="1200">
                <a:solidFill>
                  <a:srgbClr val="386EA4"/>
                </a:solidFill>
                <a:latin typeface="+mn-lt"/>
                <a:ea typeface="+mn-ea"/>
                <a:cs typeface="+mn-cs"/>
              </a:rPr>
              <a:t>Five SEA Levers to Support LEAs</a:t>
            </a:r>
          </a:p>
        </p:txBody>
      </p:sp>
      <p:sp>
        <p:nvSpPr>
          <p:cNvPr id="3" name="Slide Number Placeholder 2">
            <a:extLst>
              <a:ext uri="{FF2B5EF4-FFF2-40B4-BE49-F238E27FC236}">
                <a16:creationId xmlns:a16="http://schemas.microsoft.com/office/drawing/2014/main" id="{22B459E2-A232-78B7-7C3B-5F1148EA00EF}"/>
              </a:ext>
            </a:extLst>
          </p:cNvPr>
          <p:cNvSpPr>
            <a:spLocks noGrp="1"/>
          </p:cNvSpPr>
          <p:nvPr>
            <p:ph type="sldNum" sz="quarter" idx="7"/>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29345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0232-8836-6EAC-F59F-16A4EE67F257}"/>
              </a:ext>
            </a:extLst>
          </p:cNvPr>
          <p:cNvSpPr>
            <a:spLocks noGrp="1"/>
          </p:cNvSpPr>
          <p:nvPr>
            <p:ph type="title"/>
          </p:nvPr>
        </p:nvSpPr>
        <p:spPr>
          <a:xfrm>
            <a:off x="621323" y="2727569"/>
            <a:ext cx="3645877" cy="1143000"/>
          </a:xfrm>
        </p:spPr>
        <p:txBody>
          <a:bodyPr/>
          <a:lstStyle/>
          <a:p>
            <a:r>
              <a:rPr lang="en-US" sz="2800">
                <a:latin typeface="Calibri"/>
                <a:cs typeface="Calibri"/>
              </a:rPr>
              <a:t>Throughout this webinar series, we will be focusing on key levers SEAs can use to support their LEAs as they implement the different focus strategies.</a:t>
            </a:r>
            <a:endParaRPr lang="en-US" sz="2800"/>
          </a:p>
        </p:txBody>
      </p:sp>
      <p:sp>
        <p:nvSpPr>
          <p:cNvPr id="3" name="Slide Number Placeholder 2">
            <a:extLst>
              <a:ext uri="{FF2B5EF4-FFF2-40B4-BE49-F238E27FC236}">
                <a16:creationId xmlns:a16="http://schemas.microsoft.com/office/drawing/2014/main" id="{8A2E2AE3-5AE8-7D4C-E9CA-3CC70C518E74}"/>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aphicFrame>
        <p:nvGraphicFramePr>
          <p:cNvPr id="8" name="Diagram 7">
            <a:extLst>
              <a:ext uri="{FF2B5EF4-FFF2-40B4-BE49-F238E27FC236}">
                <a16:creationId xmlns:a16="http://schemas.microsoft.com/office/drawing/2014/main" id="{815A78CA-5A66-E5B4-1A6B-6A690D398369}"/>
              </a:ext>
            </a:extLst>
          </p:cNvPr>
          <p:cNvGraphicFramePr/>
          <p:nvPr>
            <p:extLst>
              <p:ext uri="{D42A27DB-BD31-4B8C-83A1-F6EECF244321}">
                <p14:modId xmlns:p14="http://schemas.microsoft.com/office/powerpoint/2010/main" val="233658816"/>
              </p:ext>
            </p:extLst>
          </p:nvPr>
        </p:nvGraphicFramePr>
        <p:xfrm>
          <a:off x="4267200" y="1139092"/>
          <a:ext cx="7924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372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254F-0384-25A0-64BE-043FBCC03842}"/>
              </a:ext>
            </a:extLst>
          </p:cNvPr>
          <p:cNvSpPr>
            <a:spLocks noGrp="1"/>
          </p:cNvSpPr>
          <p:nvPr>
            <p:ph type="title"/>
          </p:nvPr>
        </p:nvSpPr>
        <p:spPr>
          <a:xfrm>
            <a:off x="250462" y="277791"/>
            <a:ext cx="8825582" cy="1226917"/>
          </a:xfrm>
        </p:spPr>
        <p:txBody>
          <a:bodyPr/>
          <a:lstStyle/>
          <a:p>
            <a:r>
              <a:rPr lang="en-US" dirty="0">
                <a:solidFill>
                  <a:srgbClr val="346DA2"/>
                </a:solidFill>
                <a:latin typeface="Calibri"/>
                <a:ea typeface="Calibri"/>
                <a:cs typeface="Calibri"/>
              </a:rPr>
              <a:t>In your role, which of the five SEA levers for supporting LEAs do you currently leverage the most?</a:t>
            </a:r>
            <a:endParaRPr lang="en-US" dirty="0">
              <a:latin typeface="Calibri"/>
              <a:cs typeface="Calibri"/>
            </a:endParaRPr>
          </a:p>
        </p:txBody>
      </p:sp>
      <p:sp>
        <p:nvSpPr>
          <p:cNvPr id="3" name="Slide Number Placeholder 2">
            <a:extLst>
              <a:ext uri="{FF2B5EF4-FFF2-40B4-BE49-F238E27FC236}">
                <a16:creationId xmlns:a16="http://schemas.microsoft.com/office/drawing/2014/main" id="{ADCEFD00-0A6A-AB47-2455-DB9D77DD1D70}"/>
              </a:ext>
            </a:extLst>
          </p:cNvPr>
          <p:cNvSpPr>
            <a:spLocks noGrp="1"/>
          </p:cNvSpPr>
          <p:nvPr>
            <p:ph type="sldNum" sz="quarter" idx="7"/>
          </p:nvPr>
        </p:nvSpPr>
        <p:spPr/>
        <p:txBody>
          <a:bodyPr/>
          <a:lstStyle/>
          <a:p>
            <a:fld id="{B6F15528-21DE-4FAA-801E-634DDDAF4B2B}" type="slidenum">
              <a:rPr lang="en-US" smtClean="0"/>
              <a:pPr/>
              <a:t>15</a:t>
            </a:fld>
            <a:endParaRPr lang="en-US"/>
          </a:p>
        </p:txBody>
      </p:sp>
      <p:sp>
        <p:nvSpPr>
          <p:cNvPr id="4" name="Content Placeholder 3">
            <a:extLst>
              <a:ext uri="{FF2B5EF4-FFF2-40B4-BE49-F238E27FC236}">
                <a16:creationId xmlns:a16="http://schemas.microsoft.com/office/drawing/2014/main" id="{16340FB1-A44C-0465-6272-FA01C4F180FB}"/>
              </a:ext>
            </a:extLst>
          </p:cNvPr>
          <p:cNvSpPr>
            <a:spLocks noGrp="1"/>
          </p:cNvSpPr>
          <p:nvPr>
            <p:ph sz="quarter" idx="13"/>
          </p:nvPr>
        </p:nvSpPr>
        <p:spPr>
          <a:xfrm>
            <a:off x="440348" y="2055143"/>
            <a:ext cx="8835708" cy="3711169"/>
          </a:xfrm>
        </p:spPr>
        <p:txBody>
          <a:bodyPr vert="horz" lIns="0" tIns="0" rIns="0" bIns="0" rtlCol="0" anchor="t">
            <a:normAutofit/>
          </a:bodyPr>
          <a:lstStyle/>
          <a:p>
            <a:pPr marL="514350" indent="-514350">
              <a:buAutoNum type="alphaUcPeriod"/>
            </a:pPr>
            <a:r>
              <a:rPr lang="en-US" sz="2800" dirty="0">
                <a:solidFill>
                  <a:srgbClr val="328612"/>
                </a:solidFill>
                <a:latin typeface="Calibri"/>
                <a:cs typeface="Calibri"/>
              </a:rPr>
              <a:t>Grantmaking</a:t>
            </a:r>
            <a:endParaRPr lang="en-US" sz="5400" dirty="0">
              <a:solidFill>
                <a:srgbClr val="328612"/>
              </a:solidFill>
              <a:ea typeface="Calibri" panose="020F0502020204030204" pitchFamily="34" charset="0"/>
            </a:endParaRPr>
          </a:p>
          <a:p>
            <a:pPr marL="514350" indent="-514350">
              <a:buAutoNum type="alphaUcPeriod"/>
            </a:pPr>
            <a:r>
              <a:rPr lang="en-US" sz="2800" dirty="0">
                <a:solidFill>
                  <a:srgbClr val="328612"/>
                </a:solidFill>
                <a:latin typeface="Calibri"/>
                <a:cs typeface="Calibri"/>
              </a:rPr>
              <a:t>Policy</a:t>
            </a:r>
            <a:endParaRPr lang="en-US" sz="5400" dirty="0">
              <a:solidFill>
                <a:srgbClr val="328612"/>
              </a:solidFill>
              <a:ea typeface="Calibri"/>
            </a:endParaRPr>
          </a:p>
          <a:p>
            <a:pPr marL="514350" indent="-514350">
              <a:buAutoNum type="alphaUcPeriod"/>
            </a:pPr>
            <a:r>
              <a:rPr lang="en-US" sz="2800" dirty="0">
                <a:solidFill>
                  <a:srgbClr val="328612"/>
                </a:solidFill>
                <a:latin typeface="Calibri"/>
                <a:cs typeface="Calibri"/>
              </a:rPr>
              <a:t>Monitoring</a:t>
            </a:r>
            <a:endParaRPr lang="en-US" sz="5400" dirty="0">
              <a:solidFill>
                <a:srgbClr val="328612"/>
              </a:solidFill>
              <a:ea typeface="Calibri" panose="020F0502020204030204" pitchFamily="34" charset="0"/>
            </a:endParaRPr>
          </a:p>
          <a:p>
            <a:pPr marL="514350" indent="-514350">
              <a:buAutoNum type="alphaUcPeriod"/>
            </a:pPr>
            <a:r>
              <a:rPr lang="en-US" sz="2800" dirty="0">
                <a:solidFill>
                  <a:srgbClr val="328612"/>
                </a:solidFill>
                <a:latin typeface="Calibri"/>
                <a:cs typeface="Calibri"/>
              </a:rPr>
              <a:t>Technical</a:t>
            </a:r>
            <a:r>
              <a:rPr lang="en-US" sz="2800" baseline="0" dirty="0">
                <a:solidFill>
                  <a:srgbClr val="328612"/>
                </a:solidFill>
                <a:latin typeface="Calibri"/>
                <a:cs typeface="Calibri"/>
              </a:rPr>
              <a:t> Assistance </a:t>
            </a:r>
            <a:r>
              <a:rPr lang="en-US" sz="2800" dirty="0">
                <a:solidFill>
                  <a:srgbClr val="328612"/>
                </a:solidFill>
                <a:latin typeface="Calibri"/>
                <a:ea typeface="Calibri"/>
                <a:cs typeface="Calibri"/>
              </a:rPr>
              <a:t>​</a:t>
            </a:r>
            <a:endParaRPr lang="en-US" sz="5400" dirty="0">
              <a:solidFill>
                <a:srgbClr val="328612"/>
              </a:solidFill>
              <a:ea typeface="Calibri"/>
            </a:endParaRPr>
          </a:p>
          <a:p>
            <a:pPr marL="514350" indent="-514350">
              <a:buAutoNum type="alphaUcPeriod"/>
            </a:pPr>
            <a:r>
              <a:rPr lang="en-US" sz="2800" dirty="0">
                <a:solidFill>
                  <a:srgbClr val="328612"/>
                </a:solidFill>
                <a:latin typeface="Calibri"/>
                <a:ea typeface="Calibri"/>
                <a:cs typeface="Calibri"/>
              </a:rPr>
              <a:t>Partners</a:t>
            </a:r>
          </a:p>
        </p:txBody>
      </p:sp>
      <p:pic>
        <p:nvPicPr>
          <p:cNvPr id="5" name="Picture 4" descr="Mentimeter QR Code. ">
            <a:extLst>
              <a:ext uri="{FF2B5EF4-FFF2-40B4-BE49-F238E27FC236}">
                <a16:creationId xmlns:a16="http://schemas.microsoft.com/office/drawing/2014/main" id="{C6E018E1-0682-7FE5-9CC3-E2CE59C2273C}"/>
              </a:ext>
            </a:extLst>
          </p:cNvPr>
          <p:cNvPicPr>
            <a:picLocks noChangeAspect="1"/>
          </p:cNvPicPr>
          <p:nvPr/>
        </p:nvPicPr>
        <p:blipFill>
          <a:blip r:embed="rId3"/>
          <a:stretch>
            <a:fillRect/>
          </a:stretch>
        </p:blipFill>
        <p:spPr>
          <a:xfrm>
            <a:off x="5306993" y="2056436"/>
            <a:ext cx="3314218" cy="3314218"/>
          </a:xfrm>
          <a:prstGeom prst="rect">
            <a:avLst/>
          </a:prstGeom>
        </p:spPr>
      </p:pic>
      <p:sp>
        <p:nvSpPr>
          <p:cNvPr id="6" name="TextBox 5">
            <a:extLst>
              <a:ext uri="{FF2B5EF4-FFF2-40B4-BE49-F238E27FC236}">
                <a16:creationId xmlns:a16="http://schemas.microsoft.com/office/drawing/2014/main" id="{9779569E-9506-5CBA-3D97-B2642F908824}"/>
              </a:ext>
            </a:extLst>
          </p:cNvPr>
          <p:cNvSpPr txBox="1"/>
          <p:nvPr/>
        </p:nvSpPr>
        <p:spPr>
          <a:xfrm>
            <a:off x="5808561" y="5404413"/>
            <a:ext cx="2880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Mentimeter QR Code</a:t>
            </a:r>
            <a:endParaRPr lang="en-US" dirty="0"/>
          </a:p>
        </p:txBody>
      </p:sp>
      <p:sp>
        <p:nvSpPr>
          <p:cNvPr id="7" name="TextBox 6">
            <a:extLst>
              <a:ext uri="{FF2B5EF4-FFF2-40B4-BE49-F238E27FC236}">
                <a16:creationId xmlns:a16="http://schemas.microsoft.com/office/drawing/2014/main" id="{A54F085E-20B9-839A-84F3-3BC871F8BFBC}"/>
              </a:ext>
            </a:extLst>
          </p:cNvPr>
          <p:cNvSpPr txBox="1"/>
          <p:nvPr/>
        </p:nvSpPr>
        <p:spPr>
          <a:xfrm>
            <a:off x="5177043" y="5093655"/>
            <a:ext cx="3574118" cy="276999"/>
          </a:xfrm>
          <a:prstGeom prst="rect">
            <a:avLst/>
          </a:prstGeom>
          <a:noFill/>
        </p:spPr>
        <p:txBody>
          <a:bodyPr wrap="square" rtlCol="0">
            <a:spAutoFit/>
          </a:bodyPr>
          <a:lstStyle/>
          <a:p>
            <a:r>
              <a:rPr lang="en-US" sz="1200" u="sng" dirty="0">
                <a:hlinkClick r:id="rId4" tooltip="QR code to a poll question."/>
              </a:rPr>
              <a:t>http://www.menti.com/alt1muqi9dex?source=qr-page </a:t>
            </a:r>
            <a:endParaRPr lang="en-US" sz="1200" u="sng" dirty="0"/>
          </a:p>
        </p:txBody>
      </p:sp>
    </p:spTree>
    <p:extLst>
      <p:ext uri="{BB962C8B-B14F-4D97-AF65-F5344CB8AC3E}">
        <p14:creationId xmlns:p14="http://schemas.microsoft.com/office/powerpoint/2010/main" val="3315367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254F-0384-25A0-64BE-043FBCC03842}"/>
              </a:ext>
            </a:extLst>
          </p:cNvPr>
          <p:cNvSpPr>
            <a:spLocks noGrp="1"/>
          </p:cNvSpPr>
          <p:nvPr>
            <p:ph type="title"/>
          </p:nvPr>
        </p:nvSpPr>
        <p:spPr>
          <a:xfrm>
            <a:off x="281575" y="1187852"/>
            <a:ext cx="8825582" cy="492443"/>
          </a:xfrm>
        </p:spPr>
        <p:txBody>
          <a:bodyPr/>
          <a:lstStyle/>
          <a:p>
            <a:r>
              <a:rPr lang="en-US" dirty="0"/>
              <a:t>Based on the evidence you have, which ARP | ESSER | ESF investments made by your LEAs should be sustained to support continued learning recovery? </a:t>
            </a:r>
          </a:p>
          <a:p>
            <a:endParaRPr lang="en-US" dirty="0"/>
          </a:p>
        </p:txBody>
      </p:sp>
      <p:sp>
        <p:nvSpPr>
          <p:cNvPr id="3" name="Slide Number Placeholder 2">
            <a:extLst>
              <a:ext uri="{FF2B5EF4-FFF2-40B4-BE49-F238E27FC236}">
                <a16:creationId xmlns:a16="http://schemas.microsoft.com/office/drawing/2014/main" id="{ADCEFD00-0A6A-AB47-2455-DB9D77DD1D70}"/>
              </a:ext>
            </a:extLst>
          </p:cNvPr>
          <p:cNvSpPr>
            <a:spLocks noGrp="1"/>
          </p:cNvSpPr>
          <p:nvPr>
            <p:ph type="sldNum" sz="quarter" idx="7"/>
          </p:nvPr>
        </p:nvSpPr>
        <p:spPr/>
        <p:txBody>
          <a:bodyPr/>
          <a:lstStyle/>
          <a:p>
            <a:fld id="{B6F15528-21DE-4FAA-801E-634DDDAF4B2B}" type="slidenum">
              <a:rPr lang="en-US" smtClean="0"/>
              <a:pPr/>
              <a:t>16</a:t>
            </a:fld>
            <a:endParaRPr lang="en-US"/>
          </a:p>
        </p:txBody>
      </p:sp>
      <p:sp>
        <p:nvSpPr>
          <p:cNvPr id="5" name="TextBox 4">
            <a:extLst>
              <a:ext uri="{FF2B5EF4-FFF2-40B4-BE49-F238E27FC236}">
                <a16:creationId xmlns:a16="http://schemas.microsoft.com/office/drawing/2014/main" id="{09E3CFDD-3F20-C011-471A-D6022350DD78}"/>
              </a:ext>
            </a:extLst>
          </p:cNvPr>
          <p:cNvSpPr txBox="1"/>
          <p:nvPr/>
        </p:nvSpPr>
        <p:spPr>
          <a:xfrm>
            <a:off x="3757448" y="199696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64568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6E94-BF8F-1A6D-6D14-820588791AB9}"/>
              </a:ext>
            </a:extLst>
          </p:cNvPr>
          <p:cNvSpPr>
            <a:spLocks noGrp="1"/>
          </p:cNvSpPr>
          <p:nvPr>
            <p:ph type="title"/>
          </p:nvPr>
        </p:nvSpPr>
        <p:spPr>
          <a:xfrm>
            <a:off x="270000" y="250302"/>
            <a:ext cx="8825582" cy="1045098"/>
          </a:xfrm>
        </p:spPr>
        <p:txBody>
          <a:bodyPr/>
          <a:lstStyle/>
          <a:p>
            <a:r>
              <a:rPr lang="en-US" dirty="0">
                <a:solidFill>
                  <a:srgbClr val="346DA2"/>
                </a:solidFill>
                <a:latin typeface="Calibri"/>
                <a:ea typeface="Calibri"/>
                <a:cs typeface="Calibri"/>
              </a:rPr>
              <a:t>What evidence are you using to determine which LEA investments to continue? </a:t>
            </a:r>
            <a:r>
              <a:rPr lang="en-US" b="0" dirty="0">
                <a:solidFill>
                  <a:srgbClr val="346DA2"/>
                </a:solidFill>
                <a:latin typeface="Calibri"/>
                <a:ea typeface="Calibri"/>
                <a:cs typeface="Calibri"/>
              </a:rPr>
              <a:t>  </a:t>
            </a:r>
            <a:endParaRPr lang="en-US" dirty="0">
              <a:latin typeface="Calibri"/>
              <a:cs typeface="Calibri"/>
            </a:endParaRPr>
          </a:p>
        </p:txBody>
      </p:sp>
      <p:sp>
        <p:nvSpPr>
          <p:cNvPr id="3" name="Slide Number Placeholder 2">
            <a:extLst>
              <a:ext uri="{FF2B5EF4-FFF2-40B4-BE49-F238E27FC236}">
                <a16:creationId xmlns:a16="http://schemas.microsoft.com/office/drawing/2014/main" id="{ED49840D-2004-5EE7-8E47-BED7F9FFB868}"/>
              </a:ext>
            </a:extLst>
          </p:cNvPr>
          <p:cNvSpPr>
            <a:spLocks noGrp="1"/>
          </p:cNvSpPr>
          <p:nvPr>
            <p:ph type="sldNum" sz="quarter" idx="7"/>
          </p:nvPr>
        </p:nvSpPr>
        <p:spPr/>
        <p:txBody>
          <a:bodyPr/>
          <a:lstStyle/>
          <a:p>
            <a:fld id="{B6F15528-21DE-4FAA-801E-634DDDAF4B2B}" type="slidenum">
              <a:rPr lang="en-US" smtClean="0"/>
              <a:pPr/>
              <a:t>17</a:t>
            </a:fld>
            <a:endParaRPr lang="en-US"/>
          </a:p>
        </p:txBody>
      </p:sp>
      <p:sp>
        <p:nvSpPr>
          <p:cNvPr id="6" name="Content Placeholder 3">
            <a:extLst>
              <a:ext uri="{FF2B5EF4-FFF2-40B4-BE49-F238E27FC236}">
                <a16:creationId xmlns:a16="http://schemas.microsoft.com/office/drawing/2014/main" id="{039B037C-E0C6-6EEA-85DD-82D4500EE28E}"/>
              </a:ext>
            </a:extLst>
          </p:cNvPr>
          <p:cNvSpPr>
            <a:spLocks noGrp="1"/>
          </p:cNvSpPr>
          <p:nvPr>
            <p:ph sz="quarter" idx="13"/>
          </p:nvPr>
        </p:nvSpPr>
        <p:spPr>
          <a:xfrm>
            <a:off x="314960" y="1696720"/>
            <a:ext cx="10038104" cy="4032772"/>
          </a:xfrm>
        </p:spPr>
        <p:txBody>
          <a:bodyPr vert="horz" lIns="0" tIns="0" rIns="0" bIns="0" rtlCol="0" anchor="t">
            <a:normAutofit/>
          </a:bodyPr>
          <a:lstStyle/>
          <a:p>
            <a:pPr>
              <a:buAutoNum type="alphaUcPeriod"/>
            </a:pPr>
            <a:r>
              <a:rPr lang="en-US" dirty="0">
                <a:solidFill>
                  <a:schemeClr val="accent2"/>
                </a:solidFill>
                <a:latin typeface="Calibri"/>
                <a:cs typeface="Calibri"/>
              </a:rPr>
              <a:t> Rate of spending</a:t>
            </a:r>
            <a:endParaRPr lang="en-US" dirty="0">
              <a:solidFill>
                <a:schemeClr val="accent2"/>
              </a:solidFill>
              <a:ea typeface="Calibri"/>
            </a:endParaRPr>
          </a:p>
          <a:p>
            <a:pPr>
              <a:buAutoNum type="alphaUcPeriod"/>
            </a:pPr>
            <a:r>
              <a:rPr lang="en-US" dirty="0">
                <a:solidFill>
                  <a:schemeClr val="accent2"/>
                </a:solidFill>
                <a:latin typeface="Calibri"/>
                <a:cs typeface="Calibri"/>
              </a:rPr>
              <a:t> Return on investment</a:t>
            </a:r>
            <a:r>
              <a:rPr lang="en-US">
                <a:solidFill>
                  <a:schemeClr val="accent2"/>
                </a:solidFill>
                <a:latin typeface="Calibri"/>
                <a:cs typeface="Calibri"/>
              </a:rPr>
              <a:t> – financial and programmatic data</a:t>
            </a:r>
            <a:endParaRPr lang="en-US">
              <a:solidFill>
                <a:schemeClr val="accent2"/>
              </a:solidFill>
              <a:ea typeface="Calibri"/>
            </a:endParaRPr>
          </a:p>
          <a:p>
            <a:pPr>
              <a:buAutoNum type="alphaUcPeriod"/>
            </a:pPr>
            <a:r>
              <a:rPr lang="en-US" dirty="0">
                <a:solidFill>
                  <a:schemeClr val="accent2"/>
                </a:solidFill>
                <a:latin typeface="Calibri"/>
                <a:cs typeface="Calibri"/>
              </a:rPr>
              <a:t> Change in student outcomes (e.g., increased test scores and graduation rates)</a:t>
            </a:r>
            <a:endParaRPr lang="en-US" dirty="0">
              <a:solidFill>
                <a:schemeClr val="accent2"/>
              </a:solidFill>
              <a:ea typeface="Calibri"/>
            </a:endParaRPr>
          </a:p>
          <a:p>
            <a:pPr>
              <a:buAutoNum type="alphaUcPeriod"/>
            </a:pPr>
            <a:r>
              <a:rPr lang="en-US" dirty="0">
                <a:solidFill>
                  <a:schemeClr val="accent2"/>
                </a:solidFill>
                <a:latin typeface="Calibri"/>
                <a:cs typeface="Calibri"/>
              </a:rPr>
              <a:t> Positive short-term outcomes and leading indicators (e.g., increase in student attendance and engagement)</a:t>
            </a:r>
            <a:endParaRPr lang="en-US" dirty="0">
              <a:solidFill>
                <a:schemeClr val="accent2"/>
              </a:solidFill>
              <a:ea typeface="Calibri"/>
            </a:endParaRPr>
          </a:p>
          <a:p>
            <a:pPr>
              <a:buAutoNum type="alphaUcPeriod"/>
            </a:pPr>
            <a:r>
              <a:rPr lang="en-US" dirty="0">
                <a:solidFill>
                  <a:schemeClr val="accent2"/>
                </a:solidFill>
                <a:latin typeface="Calibri"/>
                <a:cs typeface="Calibri"/>
              </a:rPr>
              <a:t> Educator workforce data (e.g., staff recruitment/retention)</a:t>
            </a:r>
            <a:endParaRPr lang="en-US" dirty="0">
              <a:solidFill>
                <a:schemeClr val="accent2"/>
              </a:solidFill>
            </a:endParaRPr>
          </a:p>
          <a:p>
            <a:pPr>
              <a:buAutoNum type="alphaUcPeriod"/>
            </a:pPr>
            <a:r>
              <a:rPr lang="en-US" dirty="0">
                <a:solidFill>
                  <a:schemeClr val="accent2"/>
                </a:solidFill>
                <a:latin typeface="Calibri"/>
                <a:cs typeface="Calibri"/>
              </a:rPr>
              <a:t> Alignment of implementation to evidence-based </a:t>
            </a:r>
            <a:r>
              <a:rPr lang="en-US" dirty="0">
                <a:solidFill>
                  <a:schemeClr val="accent2"/>
                </a:solidFill>
                <a:latin typeface="Calibri"/>
                <a:ea typeface="Calibri"/>
                <a:cs typeface="Calibri"/>
              </a:rPr>
              <a:t>practice</a:t>
            </a:r>
            <a:endParaRPr lang="en-US" dirty="0">
              <a:solidFill>
                <a:schemeClr val="accent2"/>
              </a:solidFill>
              <a:ea typeface="Calibri"/>
            </a:endParaRPr>
          </a:p>
          <a:p>
            <a:pPr>
              <a:buAutoNum type="alphaUcPeriod"/>
            </a:pPr>
            <a:r>
              <a:rPr lang="en-US" dirty="0">
                <a:solidFill>
                  <a:schemeClr val="accent2"/>
                </a:solidFill>
                <a:latin typeface="Calibri"/>
                <a:ea typeface="Calibri"/>
                <a:cs typeface="Calibri"/>
              </a:rPr>
              <a:t> Other</a:t>
            </a:r>
          </a:p>
          <a:p>
            <a:pPr marL="514350" indent="-514350">
              <a:buAutoNum type="alphaUcPeriod"/>
            </a:pPr>
            <a:endParaRPr lang="en-US" sz="5400">
              <a:solidFill>
                <a:schemeClr val="accent2"/>
              </a:solidFill>
              <a:latin typeface="Calibri"/>
              <a:ea typeface="Calibri"/>
              <a:cs typeface="Calibri"/>
            </a:endParaRPr>
          </a:p>
        </p:txBody>
      </p:sp>
    </p:spTree>
    <p:extLst>
      <p:ext uri="{BB962C8B-B14F-4D97-AF65-F5344CB8AC3E}">
        <p14:creationId xmlns:p14="http://schemas.microsoft.com/office/powerpoint/2010/main" val="362398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DA9F9-3482-F24A-B62C-D0D4DD6437CA}"/>
              </a:ext>
            </a:extLst>
          </p:cNvPr>
          <p:cNvSpPr>
            <a:spLocks noGrp="1"/>
          </p:cNvSpPr>
          <p:nvPr>
            <p:ph type="title"/>
          </p:nvPr>
        </p:nvSpPr>
        <p:spPr>
          <a:xfrm>
            <a:off x="604652" y="2790092"/>
            <a:ext cx="3744610" cy="1078522"/>
          </a:xfrm>
        </p:spPr>
        <p:txBody>
          <a:bodyPr/>
          <a:lstStyle/>
          <a:p>
            <a:r>
              <a:rPr lang="en-US">
                <a:latin typeface="Calibri"/>
                <a:cs typeface="Calibri"/>
              </a:rPr>
              <a:t>SEA Efforts to Determine Impact</a:t>
            </a:r>
            <a:endParaRPr lang="en-US"/>
          </a:p>
        </p:txBody>
      </p:sp>
      <p:sp>
        <p:nvSpPr>
          <p:cNvPr id="4" name="Slide Number Placeholder 3">
            <a:extLst>
              <a:ext uri="{FF2B5EF4-FFF2-40B4-BE49-F238E27FC236}">
                <a16:creationId xmlns:a16="http://schemas.microsoft.com/office/drawing/2014/main" id="{07C11093-6A32-C943-B594-E16134A23426}"/>
              </a:ext>
            </a:extLst>
          </p:cNvPr>
          <p:cNvSpPr>
            <a:spLocks noGrp="1"/>
          </p:cNvSpPr>
          <p:nvPr>
            <p:ph type="sldNum" sz="quarter" idx="7"/>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135443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A162-2553-DC62-BAA7-2E1E9B698ED9}"/>
              </a:ext>
            </a:extLst>
          </p:cNvPr>
          <p:cNvSpPr>
            <a:spLocks noGrp="1"/>
          </p:cNvSpPr>
          <p:nvPr>
            <p:ph type="title"/>
          </p:nvPr>
        </p:nvSpPr>
        <p:spPr>
          <a:xfrm>
            <a:off x="360405" y="399535"/>
            <a:ext cx="11686447" cy="492443"/>
          </a:xfrm>
        </p:spPr>
        <p:txBody>
          <a:bodyPr/>
          <a:lstStyle/>
          <a:p>
            <a:r>
              <a:rPr lang="en-US" dirty="0">
                <a:latin typeface="Calibri"/>
                <a:cs typeface="Calibri"/>
              </a:rPr>
              <a:t>It's essential to move beyond just monitoring the pace of spending</a:t>
            </a:r>
          </a:p>
        </p:txBody>
      </p:sp>
      <p:sp>
        <p:nvSpPr>
          <p:cNvPr id="3" name="Slide Number Placeholder 2">
            <a:extLst>
              <a:ext uri="{FF2B5EF4-FFF2-40B4-BE49-F238E27FC236}">
                <a16:creationId xmlns:a16="http://schemas.microsoft.com/office/drawing/2014/main" id="{4BA25C71-3613-BD65-EF86-F7D3075F8410}"/>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8A5BD73A-F93D-2EE8-FB83-B609F11E9AB7}"/>
              </a:ext>
            </a:extLst>
          </p:cNvPr>
          <p:cNvSpPr/>
          <p:nvPr/>
        </p:nvSpPr>
        <p:spPr>
          <a:xfrm>
            <a:off x="3217333" y="1344561"/>
            <a:ext cx="2158999" cy="37535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n-ea"/>
                <a:cs typeface="Calibri"/>
              </a:rPr>
              <a:t>Student</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n-ea"/>
                <a:cs typeface="Calibri"/>
              </a:rPr>
              <a:t>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p:txBody>
      </p:sp>
      <p:sp>
        <p:nvSpPr>
          <p:cNvPr id="18" name="Half Frame 17">
            <a:extLst>
              <a:ext uri="{FF2B5EF4-FFF2-40B4-BE49-F238E27FC236}">
                <a16:creationId xmlns:a16="http://schemas.microsoft.com/office/drawing/2014/main" id="{2030ABC8-E89A-5E01-82C4-8C7CD2F2F4C0}"/>
              </a:ext>
            </a:extLst>
          </p:cNvPr>
          <p:cNvSpPr/>
          <p:nvPr/>
        </p:nvSpPr>
        <p:spPr>
          <a:xfrm rot="8040000">
            <a:off x="8057444" y="3094337"/>
            <a:ext cx="522111" cy="578555"/>
          </a:xfrm>
          <a:prstGeom prst="halfFram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46DA2"/>
              </a:solidFill>
              <a:effectLst/>
              <a:uLnTx/>
              <a:uFillTx/>
              <a:latin typeface="Calibri"/>
              <a:ea typeface="+mn-ea"/>
              <a:cs typeface="+mn-cs"/>
            </a:endParaRPr>
          </a:p>
        </p:txBody>
      </p:sp>
      <p:sp>
        <p:nvSpPr>
          <p:cNvPr id="19" name="Plus Sign 18">
            <a:extLst>
              <a:ext uri="{FF2B5EF4-FFF2-40B4-BE49-F238E27FC236}">
                <a16:creationId xmlns:a16="http://schemas.microsoft.com/office/drawing/2014/main" id="{C82B7B43-F98A-DD91-F1D4-63B74914777F}"/>
              </a:ext>
            </a:extLst>
          </p:cNvPr>
          <p:cNvSpPr/>
          <p:nvPr/>
        </p:nvSpPr>
        <p:spPr>
          <a:xfrm>
            <a:off x="2850444" y="3327172"/>
            <a:ext cx="253999" cy="338666"/>
          </a:xfrm>
          <a:prstGeom prst="mathPlus">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normalizeH="0" baseline="0" noProof="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endParaRPr>
          </a:p>
        </p:txBody>
      </p:sp>
      <p:sp>
        <p:nvSpPr>
          <p:cNvPr id="20" name="Plus Sign 19">
            <a:extLst>
              <a:ext uri="{FF2B5EF4-FFF2-40B4-BE49-F238E27FC236}">
                <a16:creationId xmlns:a16="http://schemas.microsoft.com/office/drawing/2014/main" id="{FED2E622-8C0D-C16E-4047-F78E301C0EC1}"/>
              </a:ext>
            </a:extLst>
          </p:cNvPr>
          <p:cNvSpPr/>
          <p:nvPr/>
        </p:nvSpPr>
        <p:spPr>
          <a:xfrm>
            <a:off x="5489222" y="3256616"/>
            <a:ext cx="253999" cy="338666"/>
          </a:xfrm>
          <a:prstGeom prst="mathPlus">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9CCFC37-98B0-4C52-ED5E-66E477DE961C}"/>
              </a:ext>
            </a:extLst>
          </p:cNvPr>
          <p:cNvSpPr/>
          <p:nvPr/>
        </p:nvSpPr>
        <p:spPr>
          <a:xfrm>
            <a:off x="5914245" y="1337505"/>
            <a:ext cx="2158999" cy="36900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Calibri"/>
              </a:rPr>
              <a:t>Investment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Inputs,</a:t>
            </a:r>
            <a:r>
              <a:rPr kumimoji="0" lang="en-US" sz="2400" b="0" i="0" u="none" strike="noStrike" kern="1200" cap="none" spc="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Outputs, and Outcomes</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p:txBody>
      </p:sp>
      <p:grpSp>
        <p:nvGrpSpPr>
          <p:cNvPr id="4" name="Group 3" descr="Image demonstrating that by including Pace of Spending; Student Outcomes; and Investment Inputs, Outputs, and Short-/Mid-Term Outcomes can lead to the Communicate and Scale Effective Investments strategy.">
            <a:extLst>
              <a:ext uri="{FF2B5EF4-FFF2-40B4-BE49-F238E27FC236}">
                <a16:creationId xmlns:a16="http://schemas.microsoft.com/office/drawing/2014/main" id="{DB34E176-E203-7E2D-EF71-E51E83422ECA}"/>
              </a:ext>
            </a:extLst>
          </p:cNvPr>
          <p:cNvGrpSpPr/>
          <p:nvPr/>
        </p:nvGrpSpPr>
        <p:grpSpPr>
          <a:xfrm>
            <a:off x="586300" y="1337505"/>
            <a:ext cx="2158999" cy="3739444"/>
            <a:chOff x="586300" y="1337505"/>
            <a:chExt cx="2158999" cy="3739444"/>
          </a:xfrm>
        </p:grpSpPr>
        <p:sp>
          <p:nvSpPr>
            <p:cNvPr id="6" name="Rectangle: Rounded Corners 5">
              <a:extLst>
                <a:ext uri="{FF2B5EF4-FFF2-40B4-BE49-F238E27FC236}">
                  <a16:creationId xmlns:a16="http://schemas.microsoft.com/office/drawing/2014/main" id="{9766974B-BFDC-CE5F-A77A-7C1985B76575}"/>
                </a:ext>
              </a:extLst>
            </p:cNvPr>
            <p:cNvSpPr/>
            <p:nvPr/>
          </p:nvSpPr>
          <p:spPr>
            <a:xfrm>
              <a:off x="586300" y="1337505"/>
              <a:ext cx="2158999" cy="37394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Calibri"/>
                </a:rPr>
                <a:t>Pace of Spending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pic>
          <p:nvPicPr>
            <p:cNvPr id="24" name="Graphic 23" descr="Dollar with solid fill">
              <a:extLst>
                <a:ext uri="{FF2B5EF4-FFF2-40B4-BE49-F238E27FC236}">
                  <a16:creationId xmlns:a16="http://schemas.microsoft.com/office/drawing/2014/main" id="{7951FA6F-0A32-786D-E741-58BCCF68B0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599" y="1934286"/>
              <a:ext cx="914400" cy="914400"/>
            </a:xfrm>
            <a:prstGeom prst="rect">
              <a:avLst/>
            </a:prstGeom>
          </p:spPr>
        </p:pic>
        <p:sp>
          <p:nvSpPr>
            <p:cNvPr id="25" name="Oval 24">
              <a:extLst>
                <a:ext uri="{FF2B5EF4-FFF2-40B4-BE49-F238E27FC236}">
                  <a16:creationId xmlns:a16="http://schemas.microsoft.com/office/drawing/2014/main" id="{0E9BFB50-E526-17DA-F96A-FC61F194E840}"/>
                </a:ext>
              </a:extLst>
            </p:cNvPr>
            <p:cNvSpPr/>
            <p:nvPr/>
          </p:nvSpPr>
          <p:spPr>
            <a:xfrm>
              <a:off x="1039233" y="1828801"/>
              <a:ext cx="1253133" cy="11660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C92E0E67-E330-8D03-C009-D4234CE0CD43}"/>
              </a:ext>
            </a:extLst>
          </p:cNvPr>
          <p:cNvPicPr>
            <a:picLocks noChangeAspect="1"/>
          </p:cNvPicPr>
          <p:nvPr/>
        </p:nvPicPr>
        <p:blipFill>
          <a:blip r:embed="rId5"/>
          <a:stretch>
            <a:fillRect/>
          </a:stretch>
        </p:blipFill>
        <p:spPr>
          <a:xfrm>
            <a:off x="3340067" y="1619349"/>
            <a:ext cx="1938866" cy="1675690"/>
          </a:xfrm>
          <a:prstGeom prst="rect">
            <a:avLst/>
          </a:prstGeom>
        </p:spPr>
      </p:pic>
      <p:pic>
        <p:nvPicPr>
          <p:cNvPr id="17" name="Picture 16">
            <a:extLst>
              <a:ext uri="{FF2B5EF4-FFF2-40B4-BE49-F238E27FC236}">
                <a16:creationId xmlns:a16="http://schemas.microsoft.com/office/drawing/2014/main" id="{111852CA-6BD4-94DC-B81C-2A3A6EE1F0F5}"/>
              </a:ext>
            </a:extLst>
          </p:cNvPr>
          <p:cNvPicPr>
            <a:picLocks noChangeAspect="1"/>
          </p:cNvPicPr>
          <p:nvPr/>
        </p:nvPicPr>
        <p:blipFill>
          <a:blip r:embed="rId6"/>
          <a:stretch>
            <a:fillRect/>
          </a:stretch>
        </p:blipFill>
        <p:spPr>
          <a:xfrm>
            <a:off x="6335479" y="1714216"/>
            <a:ext cx="1328188" cy="1449367"/>
          </a:xfrm>
          <a:prstGeom prst="rect">
            <a:avLst/>
          </a:prstGeom>
        </p:spPr>
      </p:pic>
      <p:grpSp>
        <p:nvGrpSpPr>
          <p:cNvPr id="23" name="Group 22">
            <a:extLst>
              <a:ext uri="{FF2B5EF4-FFF2-40B4-BE49-F238E27FC236}">
                <a16:creationId xmlns:a16="http://schemas.microsoft.com/office/drawing/2014/main" id="{FD5EB5B1-3D25-9B46-A85C-B334622F5B76}"/>
              </a:ext>
            </a:extLst>
          </p:cNvPr>
          <p:cNvGrpSpPr/>
          <p:nvPr/>
        </p:nvGrpSpPr>
        <p:grpSpPr>
          <a:xfrm>
            <a:off x="8918222" y="1344560"/>
            <a:ext cx="2158999" cy="3682999"/>
            <a:chOff x="8918222" y="1344560"/>
            <a:chExt cx="2158999" cy="3682999"/>
          </a:xfrm>
        </p:grpSpPr>
        <p:sp>
          <p:nvSpPr>
            <p:cNvPr id="9" name="Rectangle: Rounded Corners 8">
              <a:extLst>
                <a:ext uri="{FF2B5EF4-FFF2-40B4-BE49-F238E27FC236}">
                  <a16:creationId xmlns:a16="http://schemas.microsoft.com/office/drawing/2014/main" id="{23DC08DE-3EE2-95A2-EDA1-CCE40C6A99E4}"/>
                </a:ext>
              </a:extLst>
            </p:cNvPr>
            <p:cNvSpPr/>
            <p:nvPr/>
          </p:nvSpPr>
          <p:spPr>
            <a:xfrm>
              <a:off x="8918222" y="1344560"/>
              <a:ext cx="2158999" cy="36829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Calibri"/>
                </a:rPr>
                <a:t>Communicate and Scale Effective Investments</a:t>
              </a: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p:txBody>
        </p:sp>
        <p:pic>
          <p:nvPicPr>
            <p:cNvPr id="22" name="Picture 21" descr="A green sign with a white arrow pointing up&#10;&#10;Description automatically generated">
              <a:extLst>
                <a:ext uri="{FF2B5EF4-FFF2-40B4-BE49-F238E27FC236}">
                  <a16:creationId xmlns:a16="http://schemas.microsoft.com/office/drawing/2014/main" id="{35831E0E-9F93-3875-2A47-58F88DF010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4872" y="1490043"/>
              <a:ext cx="1545698" cy="1766573"/>
            </a:xfrm>
            <a:prstGeom prst="rect">
              <a:avLst/>
            </a:prstGeom>
          </p:spPr>
        </p:pic>
      </p:grpSp>
    </p:spTree>
    <p:extLst>
      <p:ext uri="{BB962C8B-B14F-4D97-AF65-F5344CB8AC3E}">
        <p14:creationId xmlns:p14="http://schemas.microsoft.com/office/powerpoint/2010/main" val="314385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73202E-BB56-3AD4-C5D1-B0D2927346C9}"/>
              </a:ext>
            </a:extLst>
          </p:cNvPr>
          <p:cNvSpPr>
            <a:spLocks noGrp="1"/>
          </p:cNvSpPr>
          <p:nvPr>
            <p:ph type="body" sz="quarter" idx="10"/>
          </p:nvPr>
        </p:nvSpPr>
        <p:spPr/>
        <p:txBody>
          <a:bodyPr vert="horz" lIns="0" tIns="0" rIns="0" bIns="0" rtlCol="0" anchor="t">
            <a:normAutofit/>
          </a:bodyPr>
          <a:lstStyle/>
          <a:p>
            <a:r>
              <a:rPr lang="en-US">
                <a:latin typeface="Calibri"/>
                <a:cs typeface="Calibri"/>
              </a:rPr>
              <a:t>The presentation is prepared by the National Comprehensive Center under Award #S283B190028 for the Office of Program and Grantee Support Services (PGSS) within the Office of Elementary and Secondary Education (OESE) of the U.S. Department of Education and is administered by </a:t>
            </a:r>
            <a:r>
              <a:rPr lang="en-US" err="1">
                <a:latin typeface="Calibri"/>
                <a:cs typeface="Calibri"/>
              </a:rPr>
              <a:t>Westat</a:t>
            </a:r>
            <a:r>
              <a:rPr lang="en-US">
                <a:latin typeface="Calibri"/>
                <a:cs typeface="Calibri"/>
              </a:rPr>
              <a:t>. The content of the presentation does not necessarily reflect the views or policies of the Office of Program and Grantee Support Services (PGSS), the Office of Elementary and Secondary Education (OESE), or the U.S. Department of Education nor does mention of trade names, commercial products, or organizations imply endorsement by the U.S. Government.</a:t>
            </a:r>
          </a:p>
        </p:txBody>
      </p:sp>
    </p:spTree>
    <p:extLst>
      <p:ext uri="{BB962C8B-B14F-4D97-AF65-F5344CB8AC3E}">
        <p14:creationId xmlns:p14="http://schemas.microsoft.com/office/powerpoint/2010/main" val="3140439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DB1D48-D7A4-6617-6D91-400E99EF5E89}"/>
              </a:ext>
            </a:extLst>
          </p:cNvPr>
          <p:cNvSpPr>
            <a:spLocks noGrp="1"/>
          </p:cNvSpPr>
          <p:nvPr>
            <p:ph type="sldNum" sz="quarter" idx="7"/>
          </p:nvPr>
        </p:nvSpPr>
        <p:spPr/>
        <p:txBody>
          <a:bodyPr/>
          <a:lstStyle/>
          <a:p>
            <a:fld id="{B6F15528-21DE-4FAA-801E-634DDDAF4B2B}" type="slidenum">
              <a:rPr lang="en-US" smtClean="0"/>
              <a:pPr/>
              <a:t>20</a:t>
            </a:fld>
            <a:endParaRPr lang="en-US"/>
          </a:p>
        </p:txBody>
      </p:sp>
      <p:sp>
        <p:nvSpPr>
          <p:cNvPr id="11" name="Title 1">
            <a:extLst>
              <a:ext uri="{FF2B5EF4-FFF2-40B4-BE49-F238E27FC236}">
                <a16:creationId xmlns:a16="http://schemas.microsoft.com/office/drawing/2014/main" id="{FC7B91F6-1C9E-1A94-3917-F718610B611B}"/>
              </a:ext>
            </a:extLst>
          </p:cNvPr>
          <p:cNvSpPr txBox="1">
            <a:spLocks/>
          </p:cNvSpPr>
          <p:nvPr/>
        </p:nvSpPr>
        <p:spPr>
          <a:xfrm>
            <a:off x="482569" y="291547"/>
            <a:ext cx="11404520" cy="492443"/>
          </a:xfrm>
          <a:prstGeom prst="rect">
            <a:avLst/>
          </a:prstGeom>
        </p:spPr>
        <p:txBody>
          <a:bodyPr vert="horz" lIns="0" tIns="0" rIns="0" bIns="0" rtlCol="0" anchor="ctr">
            <a:noAutofit/>
          </a:bodyPr>
          <a:lstStyle>
            <a:lvl1pPr>
              <a:defRPr sz="3200" b="1" i="0">
                <a:solidFill>
                  <a:srgbClr val="386EA3"/>
                </a:solidFill>
                <a:latin typeface="Calibri" panose="020F0502020204030204" pitchFamily="34" charset="0"/>
                <a:ea typeface="+mj-ea"/>
                <a:cs typeface="Calibri" panose="020F0502020204030204" pitchFamily="34" charset="0"/>
              </a:defRPr>
            </a:lvl1pPr>
          </a:lstStyle>
          <a:p>
            <a:r>
              <a:rPr lang="en-US" kern="0" dirty="0">
                <a:latin typeface="Calibri"/>
                <a:cs typeface="Calibri"/>
              </a:rPr>
              <a:t>When looking at pace of spending, the monitoring lever might be particularly useful</a:t>
            </a:r>
            <a:endParaRPr lang="en-US" kern="0" dirty="0"/>
          </a:p>
        </p:txBody>
      </p:sp>
      <p:grpSp>
        <p:nvGrpSpPr>
          <p:cNvPr id="7" name="Group 6">
            <a:extLst>
              <a:ext uri="{FF2B5EF4-FFF2-40B4-BE49-F238E27FC236}">
                <a16:creationId xmlns:a16="http://schemas.microsoft.com/office/drawing/2014/main" id="{8F184C71-5B70-B47E-7212-DCB54F5DD2C9}"/>
              </a:ext>
            </a:extLst>
          </p:cNvPr>
          <p:cNvGrpSpPr/>
          <p:nvPr/>
        </p:nvGrpSpPr>
        <p:grpSpPr>
          <a:xfrm>
            <a:off x="586300" y="1337505"/>
            <a:ext cx="2158999" cy="3739444"/>
            <a:chOff x="586300" y="1337505"/>
            <a:chExt cx="2158999" cy="3739444"/>
          </a:xfrm>
        </p:grpSpPr>
        <p:sp>
          <p:nvSpPr>
            <p:cNvPr id="2" name="Rectangle: Rounded Corners 1">
              <a:extLst>
                <a:ext uri="{FF2B5EF4-FFF2-40B4-BE49-F238E27FC236}">
                  <a16:creationId xmlns:a16="http://schemas.microsoft.com/office/drawing/2014/main" id="{4E93CCEC-44B5-9BD8-E1F3-0DB0C2AEDFCA}"/>
                </a:ext>
              </a:extLst>
            </p:cNvPr>
            <p:cNvSpPr/>
            <p:nvPr/>
          </p:nvSpPr>
          <p:spPr>
            <a:xfrm>
              <a:off x="586300" y="1337505"/>
              <a:ext cx="2158999" cy="37394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Calibri"/>
                </a:rPr>
                <a:t>Pace of Spending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pic>
          <p:nvPicPr>
            <p:cNvPr id="4" name="Graphic 3" descr="Dollar with solid fill">
              <a:extLst>
                <a:ext uri="{FF2B5EF4-FFF2-40B4-BE49-F238E27FC236}">
                  <a16:creationId xmlns:a16="http://schemas.microsoft.com/office/drawing/2014/main" id="{567903A1-6744-8C7A-C5CC-1CF6A3CE1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599" y="1934286"/>
              <a:ext cx="914400" cy="914400"/>
            </a:xfrm>
            <a:prstGeom prst="rect">
              <a:avLst/>
            </a:prstGeom>
          </p:spPr>
        </p:pic>
        <p:sp>
          <p:nvSpPr>
            <p:cNvPr id="8" name="Oval 7">
              <a:extLst>
                <a:ext uri="{FF2B5EF4-FFF2-40B4-BE49-F238E27FC236}">
                  <a16:creationId xmlns:a16="http://schemas.microsoft.com/office/drawing/2014/main" id="{032FA88B-6E28-2B1C-D6F7-A2D297E4E1C9}"/>
                </a:ext>
              </a:extLst>
            </p:cNvPr>
            <p:cNvSpPr/>
            <p:nvPr/>
          </p:nvSpPr>
          <p:spPr>
            <a:xfrm>
              <a:off x="1039233" y="1828801"/>
              <a:ext cx="1253133" cy="11660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31A74BA7-2DBE-F809-A4C0-B2A054E1B873}"/>
              </a:ext>
            </a:extLst>
          </p:cNvPr>
          <p:cNvPicPr>
            <a:picLocks noChangeAspect="1"/>
          </p:cNvPicPr>
          <p:nvPr/>
        </p:nvPicPr>
        <p:blipFill>
          <a:blip r:embed="rId5"/>
          <a:stretch>
            <a:fillRect/>
          </a:stretch>
        </p:blipFill>
        <p:spPr>
          <a:xfrm>
            <a:off x="3149875" y="2391486"/>
            <a:ext cx="1537771" cy="1535147"/>
          </a:xfrm>
          <a:prstGeom prst="rect">
            <a:avLst/>
          </a:prstGeom>
        </p:spPr>
      </p:pic>
      <p:sp>
        <p:nvSpPr>
          <p:cNvPr id="6" name="TextBox 5">
            <a:extLst>
              <a:ext uri="{FF2B5EF4-FFF2-40B4-BE49-F238E27FC236}">
                <a16:creationId xmlns:a16="http://schemas.microsoft.com/office/drawing/2014/main" id="{A4D85CD6-328F-D8A5-517E-64A3AE55ECE2}"/>
              </a:ext>
            </a:extLst>
          </p:cNvPr>
          <p:cNvSpPr txBox="1"/>
          <p:nvPr/>
        </p:nvSpPr>
        <p:spPr>
          <a:xfrm>
            <a:off x="4896304" y="2083842"/>
            <a:ext cx="6087097" cy="2246769"/>
          </a:xfrm>
          <a:prstGeom prst="rect">
            <a:avLst/>
          </a:prstGeom>
          <a:noFill/>
        </p:spPr>
        <p:txBody>
          <a:bodyPr wrap="square" rtlCol="0">
            <a:spAutoFit/>
          </a:bodyPr>
          <a:lstStyle/>
          <a:p>
            <a:pPr marL="628650" indent="-342900">
              <a:spcBef>
                <a:spcPts val="600"/>
              </a:spcBef>
              <a:spcAft>
                <a:spcPts val="600"/>
              </a:spcAft>
              <a:buClr>
                <a:srgbClr val="328612"/>
              </a:buClr>
              <a:buSzPct val="100000"/>
              <a:buFont typeface="Apple Symbols" panose="02000000000000000000" pitchFamily="2" charset="-79"/>
              <a:buChar char="≫"/>
            </a:pPr>
            <a:r>
              <a:rPr lang="en-US" sz="2400" kern="0">
                <a:solidFill>
                  <a:srgbClr val="386EA4"/>
                </a:solidFill>
                <a:latin typeface="Calibri" panose="020F0502020204030204" pitchFamily="34" charset="0"/>
                <a:cs typeface="Calibri" panose="020F0502020204030204" pitchFamily="34" charset="0"/>
              </a:rPr>
              <a:t>Dashboard with public spending data</a:t>
            </a:r>
          </a:p>
          <a:p>
            <a:pPr marL="628650" indent="-342900">
              <a:spcBef>
                <a:spcPts val="600"/>
              </a:spcBef>
              <a:spcAft>
                <a:spcPts val="600"/>
              </a:spcAft>
              <a:buClr>
                <a:srgbClr val="328612"/>
              </a:buClr>
              <a:buSzPct val="100000"/>
              <a:buFont typeface="Apple Symbols" panose="02000000000000000000" pitchFamily="2" charset="-79"/>
              <a:buChar char="≫"/>
            </a:pPr>
            <a:r>
              <a:rPr lang="en-US" sz="2400" kern="0">
                <a:solidFill>
                  <a:srgbClr val="386EA4"/>
                </a:solidFill>
                <a:latin typeface="Calibri" panose="020F0502020204030204" pitchFamily="34" charset="0"/>
                <a:cs typeface="Calibri" panose="020F0502020204030204" pitchFamily="34" charset="0"/>
              </a:rPr>
              <a:t>LEA communications with embedded spending reports				</a:t>
            </a:r>
          </a:p>
          <a:p>
            <a:pPr marL="628650" indent="-342900">
              <a:spcBef>
                <a:spcPts val="600"/>
              </a:spcBef>
              <a:spcAft>
                <a:spcPts val="600"/>
              </a:spcAft>
              <a:buClr>
                <a:srgbClr val="328612"/>
              </a:buClr>
              <a:buSzPct val="100000"/>
              <a:buFont typeface="Apple Symbols" panose="02000000000000000000" pitchFamily="2" charset="-79"/>
              <a:buChar char="≫"/>
            </a:pPr>
            <a:r>
              <a:rPr lang="en-US" sz="2400" kern="0">
                <a:solidFill>
                  <a:srgbClr val="386EA4"/>
                </a:solidFill>
                <a:latin typeface="Calibri" panose="020F0502020204030204" pitchFamily="34" charset="0"/>
                <a:cs typeface="Calibri" panose="020F0502020204030204" pitchFamily="34" charset="0"/>
              </a:rPr>
              <a:t>Data requested from LEAs to include in the ESSER Annual Performance Report</a:t>
            </a:r>
          </a:p>
        </p:txBody>
      </p:sp>
    </p:spTree>
    <p:extLst>
      <p:ext uri="{BB962C8B-B14F-4D97-AF65-F5344CB8AC3E}">
        <p14:creationId xmlns:p14="http://schemas.microsoft.com/office/powerpoint/2010/main" val="181715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842F-176D-6490-CF0D-DDA1489C29AF}"/>
              </a:ext>
            </a:extLst>
          </p:cNvPr>
          <p:cNvSpPr>
            <a:spLocks noGrp="1"/>
          </p:cNvSpPr>
          <p:nvPr>
            <p:ph type="title"/>
          </p:nvPr>
        </p:nvSpPr>
        <p:spPr>
          <a:xfrm>
            <a:off x="381000" y="290945"/>
            <a:ext cx="10912268" cy="492443"/>
          </a:xfrm>
        </p:spPr>
        <p:txBody>
          <a:bodyPr/>
          <a:lstStyle/>
          <a:p>
            <a:r>
              <a:rPr lang="en-US" dirty="0">
                <a:solidFill>
                  <a:srgbClr val="346DA3"/>
                </a:solidFill>
                <a:latin typeface="Calibri"/>
                <a:cs typeface="Calibri"/>
              </a:rPr>
              <a:t>The Washington SEA is monitoring the pace of LEA spending through a public dashboard</a:t>
            </a:r>
            <a:endParaRPr lang="en-US" dirty="0">
              <a:solidFill>
                <a:srgbClr val="346DA3"/>
              </a:solidFill>
            </a:endParaRPr>
          </a:p>
        </p:txBody>
      </p:sp>
      <p:sp>
        <p:nvSpPr>
          <p:cNvPr id="3" name="Slide Number Placeholder 2">
            <a:extLst>
              <a:ext uri="{FF2B5EF4-FFF2-40B4-BE49-F238E27FC236}">
                <a16:creationId xmlns:a16="http://schemas.microsoft.com/office/drawing/2014/main" id="{1EE6C3AC-AEF2-A073-AC3D-FA3E5B159C2D}"/>
              </a:ext>
            </a:extLst>
          </p:cNvPr>
          <p:cNvSpPr>
            <a:spLocks noGrp="1"/>
          </p:cNvSpPr>
          <p:nvPr>
            <p:ph type="sldNum" sz="quarter" idx="7"/>
          </p:nvPr>
        </p:nvSpPr>
        <p:spPr/>
        <p:txBody>
          <a:bodyPr/>
          <a:lstStyle/>
          <a:p>
            <a:fld id="{B6F15528-21DE-4FAA-801E-634DDDAF4B2B}" type="slidenum">
              <a:rPr lang="en-US" smtClean="0"/>
              <a:pPr/>
              <a:t>21</a:t>
            </a:fld>
            <a:endParaRPr lang="en-US"/>
          </a:p>
        </p:txBody>
      </p:sp>
      <p:pic>
        <p:nvPicPr>
          <p:cNvPr id="4" name="Picture 3" descr="Screenshot of charts. Chart 1 shares the monthly reconciliation status for different ESSER funds for November 2022 and October 2023. Chart 2 shares the estimated timeline of future ESSER claims, looking at remaining dollars, estimated monthly claim rate, estimated months until fully claimed, anticipated month funds would be fully spent, and federal deadline to obligate. Chart 3 shares the school district and non-title 1 grant claims for all ESSER funding. This includes the total ESSER allocations for all ESSERs—I, II, III  20%, and III 80%; total funds claimed for all ESSERs, total funds remaining for all ESSERs as well as the funds allocated, claimed, and remaining for each individual ESSER.">
            <a:extLst>
              <a:ext uri="{FF2B5EF4-FFF2-40B4-BE49-F238E27FC236}">
                <a16:creationId xmlns:a16="http://schemas.microsoft.com/office/drawing/2014/main" id="{2267FD1B-9FDF-3A52-7F55-487A1D7A1E6D}"/>
              </a:ext>
            </a:extLst>
          </p:cNvPr>
          <p:cNvPicPr>
            <a:picLocks noChangeAspect="1"/>
          </p:cNvPicPr>
          <p:nvPr/>
        </p:nvPicPr>
        <p:blipFill>
          <a:blip r:embed="rId3"/>
          <a:stretch>
            <a:fillRect/>
          </a:stretch>
        </p:blipFill>
        <p:spPr>
          <a:xfrm>
            <a:off x="719335" y="1093744"/>
            <a:ext cx="9962826" cy="4659825"/>
          </a:xfrm>
          <a:prstGeom prst="rect">
            <a:avLst/>
          </a:prstGeom>
          <a:ln>
            <a:solidFill>
              <a:srgbClr val="4472C4"/>
            </a:solidFill>
          </a:ln>
        </p:spPr>
      </p:pic>
      <p:sp>
        <p:nvSpPr>
          <p:cNvPr id="5" name="TextBox 4" descr="ESSER Funding Dashboard from the Washington Office of Superintendent of Public Instruction.">
            <a:extLst>
              <a:ext uri="{FF2B5EF4-FFF2-40B4-BE49-F238E27FC236}">
                <a16:creationId xmlns:a16="http://schemas.microsoft.com/office/drawing/2014/main" id="{F196337B-E130-9000-0FFD-D210B4EBE434}"/>
              </a:ext>
            </a:extLst>
          </p:cNvPr>
          <p:cNvSpPr txBox="1"/>
          <p:nvPr/>
        </p:nvSpPr>
        <p:spPr>
          <a:xfrm>
            <a:off x="3086100" y="6000750"/>
            <a:ext cx="8207168" cy="307777"/>
          </a:xfrm>
          <a:prstGeom prst="rect">
            <a:avLst/>
          </a:prstGeom>
          <a:noFill/>
        </p:spPr>
        <p:txBody>
          <a:bodyPr wrap="square" rtlCol="0">
            <a:spAutoFit/>
          </a:bodyPr>
          <a:lstStyle/>
          <a:p>
            <a:r>
              <a:rPr lang="en-US" sz="1400" dirty="0"/>
              <a:t>Source: </a:t>
            </a:r>
            <a:r>
              <a:rPr lang="en-US" sz="1400" u="sng" dirty="0">
                <a:hlinkClick r:id="rId4"/>
              </a:rPr>
              <a:t>https://app.smartsheet.</a:t>
            </a:r>
            <a:r>
              <a:rPr lang="en-US" sz="1400" u="sng" dirty="0">
                <a:hlinkClick r:id="rId4" tooltip="ESSER Funding Dashboard from the Washington Office of Superintendent of Public Instruction."/>
              </a:rPr>
              <a:t>com</a:t>
            </a:r>
            <a:r>
              <a:rPr lang="en-US" sz="1400" u="sng" dirty="0">
                <a:hlinkClick r:id="rId4"/>
              </a:rPr>
              <a:t>/b/publish?EQBCT=73a2ba95e92b45d0b89eb8dc29d25f92</a:t>
            </a:r>
            <a:r>
              <a:rPr lang="en-US" sz="1400" u="sng" dirty="0"/>
              <a:t> </a:t>
            </a:r>
          </a:p>
        </p:txBody>
      </p:sp>
    </p:spTree>
    <p:extLst>
      <p:ext uri="{BB962C8B-B14F-4D97-AF65-F5344CB8AC3E}">
        <p14:creationId xmlns:p14="http://schemas.microsoft.com/office/powerpoint/2010/main" val="44330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DC09-A8C0-1DC5-8E9F-5FC4B9C4066A}"/>
              </a:ext>
            </a:extLst>
          </p:cNvPr>
          <p:cNvSpPr>
            <a:spLocks noGrp="1"/>
          </p:cNvSpPr>
          <p:nvPr>
            <p:ph type="title"/>
          </p:nvPr>
        </p:nvSpPr>
        <p:spPr>
          <a:xfrm>
            <a:off x="409755" y="382438"/>
            <a:ext cx="11608293" cy="492443"/>
          </a:xfrm>
        </p:spPr>
        <p:txBody>
          <a:bodyPr/>
          <a:lstStyle/>
          <a:p>
            <a:r>
              <a:rPr lang="en-US" dirty="0">
                <a:latin typeface="Calibri"/>
                <a:cs typeface="Calibri"/>
              </a:rPr>
              <a:t>SEAs can use different types of monitoring to examine whether student outcomes are improving</a:t>
            </a:r>
            <a:endParaRPr lang="en-US" dirty="0"/>
          </a:p>
        </p:txBody>
      </p:sp>
      <p:sp>
        <p:nvSpPr>
          <p:cNvPr id="5" name="Content Placeholder 4">
            <a:extLst>
              <a:ext uri="{FF2B5EF4-FFF2-40B4-BE49-F238E27FC236}">
                <a16:creationId xmlns:a16="http://schemas.microsoft.com/office/drawing/2014/main" id="{D208430B-E61B-F576-9A5B-85BC5ABE1EBE}"/>
              </a:ext>
            </a:extLst>
          </p:cNvPr>
          <p:cNvSpPr>
            <a:spLocks noGrp="1"/>
          </p:cNvSpPr>
          <p:nvPr>
            <p:ph sz="quarter" idx="14"/>
          </p:nvPr>
        </p:nvSpPr>
        <p:spPr>
          <a:xfrm>
            <a:off x="4831976" y="1869025"/>
            <a:ext cx="6118598" cy="2882269"/>
          </a:xfrm>
        </p:spPr>
        <p:txBody>
          <a:bodyPr vert="horz" lIns="0" tIns="0" rIns="0" bIns="0" rtlCol="0" anchor="t">
            <a:normAutofit/>
          </a:bodyPr>
          <a:lstStyle/>
          <a:p>
            <a:pPr marL="628650" indent="-342900">
              <a:spcBef>
                <a:spcPts val="600"/>
              </a:spcBef>
            </a:pPr>
            <a:r>
              <a:rPr lang="en-US"/>
              <a:t>LEA outcomes disaggregated over time</a:t>
            </a:r>
          </a:p>
          <a:p>
            <a:pPr marL="628650" indent="-342900">
              <a:spcBef>
                <a:spcPts val="600"/>
              </a:spcBef>
            </a:pPr>
            <a:r>
              <a:rPr lang="en-US"/>
              <a:t>Data reports looking for progress over time</a:t>
            </a:r>
          </a:p>
          <a:p>
            <a:pPr marL="628650" indent="-342900">
              <a:spcBef>
                <a:spcPts val="600"/>
              </a:spcBef>
            </a:pPr>
            <a:r>
              <a:rPr lang="en-US"/>
              <a:t>Annual Performance Report data used to track eligible students who are not receiving support</a:t>
            </a:r>
          </a:p>
          <a:p>
            <a:pPr marL="0" indent="0">
              <a:buNone/>
            </a:pPr>
            <a:endParaRPr lang="en-US" sz="2000">
              <a:solidFill>
                <a:srgbClr val="346DA2"/>
              </a:solidFill>
              <a:latin typeface="Calibri"/>
              <a:ea typeface="Calibri"/>
              <a:cs typeface="Calibri"/>
            </a:endParaRPr>
          </a:p>
        </p:txBody>
      </p:sp>
      <p:sp>
        <p:nvSpPr>
          <p:cNvPr id="3" name="Slide Number Placeholder 2">
            <a:extLst>
              <a:ext uri="{FF2B5EF4-FFF2-40B4-BE49-F238E27FC236}">
                <a16:creationId xmlns:a16="http://schemas.microsoft.com/office/drawing/2014/main" id="{E2DB1D48-D7A4-6617-6D91-400E99EF5E89}"/>
              </a:ext>
            </a:extLst>
          </p:cNvPr>
          <p:cNvSpPr>
            <a:spLocks noGrp="1"/>
          </p:cNvSpPr>
          <p:nvPr>
            <p:ph type="sldNum" sz="quarter" idx="7"/>
          </p:nvPr>
        </p:nvSpPr>
        <p:spPr/>
        <p:txBody>
          <a:bodyPr/>
          <a:lstStyle/>
          <a:p>
            <a:fld id="{B6F15528-21DE-4FAA-801E-634DDDAF4B2B}" type="slidenum">
              <a:rPr lang="en-US" smtClean="0"/>
              <a:pPr/>
              <a:t>22</a:t>
            </a:fld>
            <a:endParaRPr lang="en-US"/>
          </a:p>
        </p:txBody>
      </p:sp>
      <p:sp>
        <p:nvSpPr>
          <p:cNvPr id="4" name="Rectangle: Rounded Corners 3">
            <a:extLst>
              <a:ext uri="{FF2B5EF4-FFF2-40B4-BE49-F238E27FC236}">
                <a16:creationId xmlns:a16="http://schemas.microsoft.com/office/drawing/2014/main" id="{83AEF1E9-C882-7BF7-6D32-E69E2EEC19F4}"/>
              </a:ext>
            </a:extLst>
          </p:cNvPr>
          <p:cNvSpPr/>
          <p:nvPr/>
        </p:nvSpPr>
        <p:spPr>
          <a:xfrm>
            <a:off x="586472" y="1341471"/>
            <a:ext cx="2158999" cy="37535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srgbClr val="FFFFFF"/>
              </a:solidFill>
              <a:cs typeface="Calibri"/>
            </a:endParaRPr>
          </a:p>
          <a:p>
            <a:pPr algn="ctr"/>
            <a:endParaRPr lang="en-US" sz="2400">
              <a:solidFill>
                <a:srgbClr val="FFFFFF"/>
              </a:solidFill>
              <a:cs typeface="Calibri"/>
            </a:endParaRPr>
          </a:p>
          <a:p>
            <a:pPr algn="ctr"/>
            <a:r>
              <a:rPr lang="en-US" sz="2400">
                <a:solidFill>
                  <a:srgbClr val="FFFFFF"/>
                </a:solidFill>
                <a:cs typeface="Calibri"/>
              </a:rPr>
              <a:t>Student</a:t>
            </a:r>
            <a:endParaRPr lang="en-US">
              <a:solidFill>
                <a:srgbClr val="FFFFFF"/>
              </a:solidFill>
              <a:cs typeface="Calibri"/>
            </a:endParaRPr>
          </a:p>
          <a:p>
            <a:pPr algn="ctr"/>
            <a:r>
              <a:rPr lang="en-US" sz="2400">
                <a:solidFill>
                  <a:srgbClr val="FFFFFF"/>
                </a:solidFill>
                <a:cs typeface="Calibri"/>
              </a:rPr>
              <a:t>Outcomes</a:t>
            </a:r>
            <a:endParaRPr lang="en-US">
              <a:cs typeface="Calibri"/>
            </a:endParaRPr>
          </a:p>
        </p:txBody>
      </p:sp>
      <p:pic>
        <p:nvPicPr>
          <p:cNvPr id="12" name="Picture 11">
            <a:extLst>
              <a:ext uri="{FF2B5EF4-FFF2-40B4-BE49-F238E27FC236}">
                <a16:creationId xmlns:a16="http://schemas.microsoft.com/office/drawing/2014/main" id="{3F28EB11-76E5-9785-5255-C95A603CB5A0}"/>
              </a:ext>
            </a:extLst>
          </p:cNvPr>
          <p:cNvPicPr>
            <a:picLocks noChangeAspect="1"/>
          </p:cNvPicPr>
          <p:nvPr/>
        </p:nvPicPr>
        <p:blipFill>
          <a:blip r:embed="rId3"/>
          <a:stretch>
            <a:fillRect/>
          </a:stretch>
        </p:blipFill>
        <p:spPr>
          <a:xfrm>
            <a:off x="762000" y="1564576"/>
            <a:ext cx="1701638" cy="1470663"/>
          </a:xfrm>
          <a:prstGeom prst="rect">
            <a:avLst/>
          </a:prstGeom>
        </p:spPr>
      </p:pic>
      <p:pic>
        <p:nvPicPr>
          <p:cNvPr id="14" name="Picture 13">
            <a:extLst>
              <a:ext uri="{FF2B5EF4-FFF2-40B4-BE49-F238E27FC236}">
                <a16:creationId xmlns:a16="http://schemas.microsoft.com/office/drawing/2014/main" id="{BFF83C68-6968-73D9-0119-00D27A98A5D9}"/>
              </a:ext>
            </a:extLst>
          </p:cNvPr>
          <p:cNvPicPr>
            <a:picLocks noChangeAspect="1"/>
          </p:cNvPicPr>
          <p:nvPr/>
        </p:nvPicPr>
        <p:blipFill>
          <a:blip r:embed="rId4"/>
          <a:stretch>
            <a:fillRect/>
          </a:stretch>
        </p:blipFill>
        <p:spPr>
          <a:xfrm>
            <a:off x="2951125" y="2367183"/>
            <a:ext cx="1519017" cy="1519017"/>
          </a:xfrm>
          <a:prstGeom prst="rect">
            <a:avLst/>
          </a:prstGeom>
        </p:spPr>
      </p:pic>
    </p:spTree>
    <p:extLst>
      <p:ext uri="{BB962C8B-B14F-4D97-AF65-F5344CB8AC3E}">
        <p14:creationId xmlns:p14="http://schemas.microsoft.com/office/powerpoint/2010/main" val="262176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descr="Screenshot  from the Ohio Department of Education which provides data visualizations over the time span of 2019 to 2023, such as enrollment trends, K-3 on-track diagnostic trends, graduation trends, percent proficient trends, chronic absenteeism trends, and proficiency level percentage trends.">
            <a:extLst>
              <a:ext uri="{FF2B5EF4-FFF2-40B4-BE49-F238E27FC236}">
                <a16:creationId xmlns:a16="http://schemas.microsoft.com/office/drawing/2014/main" id="{7F9998DC-7562-7AB8-51FD-69D292ED58D8}"/>
              </a:ext>
            </a:extLst>
          </p:cNvPr>
          <p:cNvSpPr>
            <a:spLocks noGrp="1"/>
          </p:cNvSpPr>
          <p:nvPr>
            <p:ph type="sldNum" sz="quarter" idx="7"/>
          </p:nvPr>
        </p:nvSpPr>
        <p:spPr/>
        <p:txBody>
          <a:bodyPr/>
          <a:lstStyle/>
          <a:p>
            <a:fld id="{B6F15528-21DE-4FAA-801E-634DDDAF4B2B}" type="slidenum">
              <a:rPr lang="en-US" smtClean="0"/>
              <a:pPr/>
              <a:t>23</a:t>
            </a:fld>
            <a:endParaRPr lang="en-US"/>
          </a:p>
        </p:txBody>
      </p:sp>
      <p:pic>
        <p:nvPicPr>
          <p:cNvPr id="7" name="Picture 6" descr="Screenshot  from the Ohio Department of Education which provides data visualizations over the time span of 2019 to 2023, such as enrollment trends, K-3 on-track diagnostic trends, graduation trends, percent proficient trends, chronic absenteeism trends, and proficiency level percentage trends.">
            <a:extLst>
              <a:ext uri="{FF2B5EF4-FFF2-40B4-BE49-F238E27FC236}">
                <a16:creationId xmlns:a16="http://schemas.microsoft.com/office/drawing/2014/main" id="{6AB0E7A8-360B-8B8D-25F9-E580FAAC9DF0}"/>
              </a:ext>
            </a:extLst>
          </p:cNvPr>
          <p:cNvPicPr>
            <a:picLocks noChangeAspect="1"/>
          </p:cNvPicPr>
          <p:nvPr/>
        </p:nvPicPr>
        <p:blipFill rotWithShape="1">
          <a:blip r:embed="rId3"/>
          <a:srcRect l="9814" r="-76" b="-150"/>
          <a:stretch/>
        </p:blipFill>
        <p:spPr>
          <a:xfrm>
            <a:off x="381001" y="1366081"/>
            <a:ext cx="9283994" cy="5209452"/>
          </a:xfrm>
          <a:prstGeom prst="rect">
            <a:avLst/>
          </a:prstGeom>
        </p:spPr>
      </p:pic>
      <p:sp>
        <p:nvSpPr>
          <p:cNvPr id="2" name="TextBox 1" descr="Screenshot  from the Ohio Department of Education which provides data visualizations over the time span of 2019 to 2023, such as enrollment trends, K-3 on-track diagnostic trends, graduation trends, percent proficient trends, chronic absenteeism trends, and proficiency level percentage trends.">
            <a:extLst>
              <a:ext uri="{FF2B5EF4-FFF2-40B4-BE49-F238E27FC236}">
                <a16:creationId xmlns:a16="http://schemas.microsoft.com/office/drawing/2014/main" id="{EA9C2F83-7CDC-583E-85A2-93EC884B1D03}"/>
              </a:ext>
            </a:extLst>
          </p:cNvPr>
          <p:cNvSpPr txBox="1"/>
          <p:nvPr/>
        </p:nvSpPr>
        <p:spPr>
          <a:xfrm>
            <a:off x="381001" y="148815"/>
            <a:ext cx="107967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346DA2"/>
                </a:solidFill>
                <a:latin typeface="Segoe UI"/>
                <a:cs typeface="Segoe UI"/>
              </a:rPr>
              <a:t>Ohio visually communicates key outcomes over time through an LEA dashboard</a:t>
            </a:r>
            <a:endParaRPr lang="en-US" b="1" dirty="0"/>
          </a:p>
        </p:txBody>
      </p:sp>
      <p:sp>
        <p:nvSpPr>
          <p:cNvPr id="4" name="TextBox 3" descr="Screenshot  from the Ohio Department of Education which provides data visualizations over the time span of 2019 to 2023, such as enrollment trends, K-3 on-track diagnostic trends, graduation trends, percent proficient trends, chronic absenteeism trends, and proficiency level percentage trends.">
            <a:extLst>
              <a:ext uri="{FF2B5EF4-FFF2-40B4-BE49-F238E27FC236}">
                <a16:creationId xmlns:a16="http://schemas.microsoft.com/office/drawing/2014/main" id="{E68AB2DE-E57C-14EE-2C65-E6F2F4262369}"/>
              </a:ext>
            </a:extLst>
          </p:cNvPr>
          <p:cNvSpPr txBox="1"/>
          <p:nvPr/>
        </p:nvSpPr>
        <p:spPr>
          <a:xfrm>
            <a:off x="1295897" y="6539908"/>
            <a:ext cx="7692390" cy="338554"/>
          </a:xfrm>
          <a:prstGeom prst="rect">
            <a:avLst/>
          </a:prstGeom>
          <a:noFill/>
        </p:spPr>
        <p:txBody>
          <a:bodyPr wrap="square" rtlCol="0">
            <a:spAutoFit/>
          </a:bodyPr>
          <a:lstStyle/>
          <a:p>
            <a:r>
              <a:rPr lang="en-US" sz="1600" dirty="0"/>
              <a:t>Source: </a:t>
            </a:r>
            <a:r>
              <a:rPr lang="en-US" sz="1600" u="sng" dirty="0">
                <a:hlinkClick r:id="rId4" tooltip="Report Card Data District Dashboard from the Ohio Department of Education."/>
              </a:rPr>
              <a:t>https://reports.education.ohio.gov/report/report-card-data-district-dashboard</a:t>
            </a:r>
            <a:r>
              <a:rPr lang="en-US" sz="1600" u="sng" dirty="0"/>
              <a:t> </a:t>
            </a:r>
          </a:p>
        </p:txBody>
      </p:sp>
    </p:spTree>
    <p:extLst>
      <p:ext uri="{BB962C8B-B14F-4D97-AF65-F5344CB8AC3E}">
        <p14:creationId xmlns:p14="http://schemas.microsoft.com/office/powerpoint/2010/main" val="3331339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BEF5-3337-2CC0-107A-506DB0F5F710}"/>
              </a:ext>
            </a:extLst>
          </p:cNvPr>
          <p:cNvSpPr>
            <a:spLocks noGrp="1"/>
          </p:cNvSpPr>
          <p:nvPr>
            <p:ph type="title"/>
          </p:nvPr>
        </p:nvSpPr>
        <p:spPr>
          <a:xfrm>
            <a:off x="381000" y="304800"/>
            <a:ext cx="3276600" cy="2819400"/>
          </a:xfrm>
        </p:spPr>
        <p:txBody>
          <a:bodyPr/>
          <a:lstStyle/>
          <a:p>
            <a:r>
              <a:rPr lang="en-US">
                <a:solidFill>
                  <a:srgbClr val="346DA3"/>
                </a:solidFill>
                <a:latin typeface="Calibri"/>
                <a:cs typeface="Calibri"/>
              </a:rPr>
              <a:t>SEAs are using visualizations with spending and outcomes to inform decisions. </a:t>
            </a:r>
            <a:endParaRPr lang="en-US">
              <a:solidFill>
                <a:srgbClr val="346DA3"/>
              </a:solidFill>
              <a:ea typeface="Calibri"/>
            </a:endParaRPr>
          </a:p>
        </p:txBody>
      </p:sp>
      <p:sp>
        <p:nvSpPr>
          <p:cNvPr id="3" name="Slide Number Placeholder 2">
            <a:extLst>
              <a:ext uri="{FF2B5EF4-FFF2-40B4-BE49-F238E27FC236}">
                <a16:creationId xmlns:a16="http://schemas.microsoft.com/office/drawing/2014/main" id="{7F9998DC-7562-7AB8-51FD-69D292ED58D8}"/>
              </a:ext>
            </a:extLst>
          </p:cNvPr>
          <p:cNvSpPr>
            <a:spLocks noGrp="1"/>
          </p:cNvSpPr>
          <p:nvPr>
            <p:ph type="sldNum" sz="quarter" idx="7"/>
          </p:nvPr>
        </p:nvSpPr>
        <p:spPr/>
        <p:txBody>
          <a:bodyPr/>
          <a:lstStyle/>
          <a:p>
            <a:fld id="{B6F15528-21DE-4FAA-801E-634DDDAF4B2B}" type="slidenum">
              <a:rPr lang="en-US" smtClean="0"/>
              <a:pPr/>
              <a:t>24</a:t>
            </a:fld>
            <a:endParaRPr lang="en-US"/>
          </a:p>
        </p:txBody>
      </p:sp>
      <p:pic>
        <p:nvPicPr>
          <p:cNvPr id="7" name="Picture 6" descr="Screenshot demonstrates the percent proficient in grades 3-8 math versus the percentage of ARP ESSER funds spent. Arrows are pointing to schools with lower percent proficiencies in math who spent fewer percent of ARP ESSER funds and schools with high percent proficiencies in math with moderate percent of ARP ESSER funds spent.">
            <a:extLst>
              <a:ext uri="{FF2B5EF4-FFF2-40B4-BE49-F238E27FC236}">
                <a16:creationId xmlns:a16="http://schemas.microsoft.com/office/drawing/2014/main" id="{FB27723E-6827-7F0D-037B-54334C988AAC}"/>
              </a:ext>
            </a:extLst>
          </p:cNvPr>
          <p:cNvPicPr>
            <a:picLocks noChangeAspect="1"/>
          </p:cNvPicPr>
          <p:nvPr/>
        </p:nvPicPr>
        <p:blipFill>
          <a:blip r:embed="rId3"/>
          <a:stretch>
            <a:fillRect/>
          </a:stretch>
        </p:blipFill>
        <p:spPr>
          <a:xfrm>
            <a:off x="4038600" y="535072"/>
            <a:ext cx="7151830" cy="5499913"/>
          </a:xfrm>
          <a:prstGeom prst="rect">
            <a:avLst/>
          </a:prstGeom>
          <a:ln>
            <a:solidFill>
              <a:srgbClr val="4472C4"/>
            </a:solidFill>
          </a:ln>
          <a:effectLst>
            <a:outerShdw blurRad="50800" dist="38100" dir="2700000" algn="tl" rotWithShape="0">
              <a:prstClr val="black">
                <a:alpha val="40000"/>
              </a:prstClr>
            </a:outerShdw>
          </a:effectLst>
        </p:spPr>
      </p:pic>
      <p:sp>
        <p:nvSpPr>
          <p:cNvPr id="5" name="Arrow: Right 4">
            <a:extLst>
              <a:ext uri="{FF2B5EF4-FFF2-40B4-BE49-F238E27FC236}">
                <a16:creationId xmlns:a16="http://schemas.microsoft.com/office/drawing/2014/main" id="{D2077368-A236-9A39-F75B-491CA1F4AF14}"/>
              </a:ext>
            </a:extLst>
          </p:cNvPr>
          <p:cNvSpPr/>
          <p:nvPr/>
        </p:nvSpPr>
        <p:spPr>
          <a:xfrm>
            <a:off x="4256689" y="4361793"/>
            <a:ext cx="1129862" cy="60434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5CBF248-69E1-7525-EC34-FC25CB791336}"/>
              </a:ext>
            </a:extLst>
          </p:cNvPr>
          <p:cNvSpPr/>
          <p:nvPr/>
        </p:nvSpPr>
        <p:spPr>
          <a:xfrm>
            <a:off x="6092313" y="1409327"/>
            <a:ext cx="1129862" cy="60434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01BAB0-3A77-2F81-9265-A33D57D0DA5A}"/>
              </a:ext>
            </a:extLst>
          </p:cNvPr>
          <p:cNvSpPr txBox="1"/>
          <p:nvPr/>
        </p:nvSpPr>
        <p:spPr>
          <a:xfrm>
            <a:off x="2271220" y="6501348"/>
            <a:ext cx="8919210" cy="338554"/>
          </a:xfrm>
          <a:prstGeom prst="rect">
            <a:avLst/>
          </a:prstGeom>
          <a:noFill/>
        </p:spPr>
        <p:txBody>
          <a:bodyPr wrap="square" rtlCol="0">
            <a:spAutoFit/>
          </a:bodyPr>
          <a:lstStyle/>
          <a:p>
            <a:r>
              <a:rPr lang="en-US" sz="1600" dirty="0"/>
              <a:t>Source: </a:t>
            </a:r>
            <a:r>
              <a:rPr lang="en-US" sz="1600" u="sng" dirty="0">
                <a:hlinkClick r:id="rId4" tooltip="New York ARP ESSER vs Outcomes data visualization, using the Tableau Public website."/>
              </a:rPr>
              <a:t>https://public.tableau.com/app/profile/edunomicslab/viz/NYARPCoP_WIP/NewYorkStateARPCoP</a:t>
            </a:r>
            <a:r>
              <a:rPr lang="en-US" sz="1600" u="sng" dirty="0"/>
              <a:t> </a:t>
            </a:r>
          </a:p>
        </p:txBody>
      </p:sp>
    </p:spTree>
    <p:extLst>
      <p:ext uri="{BB962C8B-B14F-4D97-AF65-F5344CB8AC3E}">
        <p14:creationId xmlns:p14="http://schemas.microsoft.com/office/powerpoint/2010/main" val="358744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DC09-A8C0-1DC5-8E9F-5FC4B9C4066A}"/>
              </a:ext>
            </a:extLst>
          </p:cNvPr>
          <p:cNvSpPr>
            <a:spLocks noGrp="1"/>
          </p:cNvSpPr>
          <p:nvPr>
            <p:ph type="title"/>
          </p:nvPr>
        </p:nvSpPr>
        <p:spPr>
          <a:xfrm>
            <a:off x="381000" y="304800"/>
            <a:ext cx="11619582" cy="639097"/>
          </a:xfrm>
        </p:spPr>
        <p:txBody>
          <a:bodyPr/>
          <a:lstStyle/>
          <a:p>
            <a:r>
              <a:rPr lang="en-US" dirty="0">
                <a:latin typeface="Calibri"/>
                <a:ea typeface="Calibri"/>
                <a:cs typeface="Calibri"/>
              </a:rPr>
              <a:t>SEAs can use the levers of monitoring and partners to understand</a:t>
            </a:r>
            <a:r>
              <a:rPr lang="en-US" dirty="0">
                <a:solidFill>
                  <a:srgbClr val="FF0000"/>
                </a:solidFill>
                <a:latin typeface="Calibri"/>
                <a:ea typeface="Calibri"/>
                <a:cs typeface="Calibri"/>
              </a:rPr>
              <a:t> </a:t>
            </a:r>
            <a:r>
              <a:rPr lang="en-US" dirty="0">
                <a:solidFill>
                  <a:schemeClr val="accent1"/>
                </a:solidFill>
                <a:latin typeface="Calibri"/>
                <a:ea typeface="Calibri"/>
                <a:cs typeface="Calibri"/>
              </a:rPr>
              <a:t>implementation and impact</a:t>
            </a:r>
            <a:endParaRPr lang="en-US" dirty="0">
              <a:solidFill>
                <a:schemeClr val="accent1"/>
              </a:solidFill>
            </a:endParaRPr>
          </a:p>
        </p:txBody>
      </p:sp>
      <p:sp>
        <p:nvSpPr>
          <p:cNvPr id="3" name="Slide Number Placeholder 2">
            <a:extLst>
              <a:ext uri="{FF2B5EF4-FFF2-40B4-BE49-F238E27FC236}">
                <a16:creationId xmlns:a16="http://schemas.microsoft.com/office/drawing/2014/main" id="{E2DB1D48-D7A4-6617-6D91-400E99EF5E89}"/>
              </a:ext>
            </a:extLst>
          </p:cNvPr>
          <p:cNvSpPr>
            <a:spLocks noGrp="1"/>
          </p:cNvSpPr>
          <p:nvPr>
            <p:ph type="sldNum" sz="quarter" idx="7"/>
          </p:nvPr>
        </p:nvSpPr>
        <p:spPr/>
        <p:txBody>
          <a:bodyPr/>
          <a:lstStyle/>
          <a:p>
            <a:fld id="{B6F15528-21DE-4FAA-801E-634DDDAF4B2B}" type="slidenum">
              <a:rPr lang="en-US" smtClean="0"/>
              <a:pPr/>
              <a:t>25</a:t>
            </a:fld>
            <a:endParaRPr lang="en-US"/>
          </a:p>
        </p:txBody>
      </p:sp>
      <p:sp>
        <p:nvSpPr>
          <p:cNvPr id="7" name="Content Placeholder 6">
            <a:extLst>
              <a:ext uri="{FF2B5EF4-FFF2-40B4-BE49-F238E27FC236}">
                <a16:creationId xmlns:a16="http://schemas.microsoft.com/office/drawing/2014/main" id="{3BD34AF8-0856-D481-1080-5629A890B19C}"/>
              </a:ext>
            </a:extLst>
          </p:cNvPr>
          <p:cNvSpPr>
            <a:spLocks noGrp="1"/>
          </p:cNvSpPr>
          <p:nvPr>
            <p:ph sz="quarter" idx="15"/>
          </p:nvPr>
        </p:nvSpPr>
        <p:spPr>
          <a:xfrm>
            <a:off x="4769573" y="2189115"/>
            <a:ext cx="6540744" cy="2996251"/>
          </a:xfrm>
        </p:spPr>
        <p:txBody>
          <a:bodyPr vert="horz" lIns="0" tIns="0" rIns="0" bIns="0" rtlCol="0" anchor="t">
            <a:normAutofit/>
          </a:bodyPr>
          <a:lstStyle/>
          <a:p>
            <a:pPr marL="628650" indent="-342900">
              <a:spcBef>
                <a:spcPts val="600"/>
              </a:spcBef>
            </a:pPr>
            <a:r>
              <a:rPr lang="en-US"/>
              <a:t>Work with selected LEAs to understand the intent, document the logic model, and assess the implementation of specific investments</a:t>
            </a:r>
          </a:p>
          <a:p>
            <a:pPr marL="628650" indent="-342900">
              <a:spcBef>
                <a:spcPts val="600"/>
              </a:spcBef>
            </a:pPr>
            <a:r>
              <a:rPr lang="en-US"/>
              <a:t>Partner with an outside evaluator or SEA department to document implementation and evidence of impact</a:t>
            </a:r>
          </a:p>
        </p:txBody>
      </p:sp>
      <p:grpSp>
        <p:nvGrpSpPr>
          <p:cNvPr id="14" name="Group 13">
            <a:extLst>
              <a:ext uri="{FF2B5EF4-FFF2-40B4-BE49-F238E27FC236}">
                <a16:creationId xmlns:a16="http://schemas.microsoft.com/office/drawing/2014/main" id="{57951684-AE21-2BDE-068C-ACAF5EBB7C03}"/>
              </a:ext>
            </a:extLst>
          </p:cNvPr>
          <p:cNvGrpSpPr/>
          <p:nvPr/>
        </p:nvGrpSpPr>
        <p:grpSpPr>
          <a:xfrm>
            <a:off x="881683" y="1524000"/>
            <a:ext cx="2106524" cy="3629047"/>
            <a:chOff x="789076" y="1691593"/>
            <a:chExt cx="2158999" cy="3690054"/>
          </a:xfrm>
        </p:grpSpPr>
        <p:sp>
          <p:nvSpPr>
            <p:cNvPr id="6" name="Rectangle: Rounded Corners 5">
              <a:extLst>
                <a:ext uri="{FF2B5EF4-FFF2-40B4-BE49-F238E27FC236}">
                  <a16:creationId xmlns:a16="http://schemas.microsoft.com/office/drawing/2014/main" id="{2C3098F3-B7DA-BF2B-747E-6E0A4C65212F}"/>
                </a:ext>
              </a:extLst>
            </p:cNvPr>
            <p:cNvSpPr/>
            <p:nvPr/>
          </p:nvSpPr>
          <p:spPr>
            <a:xfrm>
              <a:off x="789076" y="1691593"/>
              <a:ext cx="2158999" cy="36900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solidFill>
                  <a:srgbClr val="FFFFFF"/>
                </a:solidFill>
                <a:cs typeface="Calibri"/>
              </a:endParaRPr>
            </a:p>
            <a:p>
              <a:pPr algn="ctr"/>
              <a:endParaRPr lang="en-US" sz="2400" dirty="0">
                <a:solidFill>
                  <a:srgbClr val="FFFFFF"/>
                </a:solidFill>
                <a:cs typeface="Calibri"/>
              </a:endParaRPr>
            </a:p>
            <a:p>
              <a:pPr algn="ctr"/>
              <a:endParaRPr lang="en-US" sz="2400" dirty="0">
                <a:solidFill>
                  <a:srgbClr val="FFFFFF"/>
                </a:solidFill>
                <a:cs typeface="Calibri"/>
              </a:endParaRPr>
            </a:p>
            <a:p>
              <a:pPr algn="ctr"/>
              <a:endParaRPr lang="en-US" sz="2400" dirty="0">
                <a:solidFill>
                  <a:srgbClr val="FFFFFF"/>
                </a:solidFill>
                <a:cs typeface="Calibri"/>
              </a:endParaRPr>
            </a:p>
            <a:p>
              <a:pPr algn="ctr"/>
              <a:endParaRPr lang="en-US" sz="2400" dirty="0">
                <a:solidFill>
                  <a:srgbClr val="FFFFFF"/>
                </a:solidFill>
                <a:cs typeface="Calibri"/>
              </a:endParaRPr>
            </a:p>
            <a:p>
              <a:pPr algn="ctr"/>
              <a:r>
                <a:rPr lang="en-US" sz="2400" dirty="0">
                  <a:solidFill>
                    <a:srgbClr val="FFFFFF"/>
                  </a:solidFill>
                  <a:cs typeface="Calibri"/>
                </a:rPr>
                <a:t>Investment </a:t>
              </a:r>
              <a:r>
                <a:rPr lang="en-US" sz="2000" dirty="0">
                  <a:solidFill>
                    <a:srgbClr val="FFFFFF"/>
                  </a:solidFill>
                  <a:cs typeface="Calibri"/>
                </a:rPr>
                <a:t>Inputs,</a:t>
              </a:r>
              <a:r>
                <a:rPr lang="en-US" sz="2400" dirty="0">
                  <a:solidFill>
                    <a:srgbClr val="FFFFFF"/>
                  </a:solidFill>
                  <a:cs typeface="Calibri"/>
                </a:rPr>
                <a:t> </a:t>
              </a:r>
              <a:r>
                <a:rPr lang="en-US" sz="2000" dirty="0">
                  <a:solidFill>
                    <a:srgbClr val="FFFFFF"/>
                  </a:solidFill>
                  <a:cs typeface="Calibri"/>
                </a:rPr>
                <a:t>Outputs, and Outcomes</a:t>
              </a:r>
              <a:endParaRPr lang="en-US" sz="2000" dirty="0">
                <a:cs typeface="Calibri"/>
              </a:endParaRPr>
            </a:p>
            <a:p>
              <a:pPr algn="ctr"/>
              <a:endParaRPr lang="en-US" sz="2400" dirty="0">
                <a:solidFill>
                  <a:srgbClr val="FFFFFF"/>
                </a:solidFill>
                <a:cs typeface="Calibri"/>
              </a:endParaRPr>
            </a:p>
          </p:txBody>
        </p:sp>
        <p:pic>
          <p:nvPicPr>
            <p:cNvPr id="4" name="Picture 3">
              <a:extLst>
                <a:ext uri="{FF2B5EF4-FFF2-40B4-BE49-F238E27FC236}">
                  <a16:creationId xmlns:a16="http://schemas.microsoft.com/office/drawing/2014/main" id="{1E201BBD-D856-7E9B-F714-9D616E3B7F3A}"/>
                </a:ext>
              </a:extLst>
            </p:cNvPr>
            <p:cNvPicPr>
              <a:picLocks noChangeAspect="1"/>
            </p:cNvPicPr>
            <p:nvPr/>
          </p:nvPicPr>
          <p:blipFill>
            <a:blip r:embed="rId3"/>
            <a:stretch>
              <a:fillRect/>
            </a:stretch>
          </p:blipFill>
          <p:spPr>
            <a:xfrm>
              <a:off x="1021206" y="1858000"/>
              <a:ext cx="1694739" cy="1692797"/>
            </a:xfrm>
            <a:prstGeom prst="rect">
              <a:avLst/>
            </a:prstGeom>
          </p:spPr>
        </p:pic>
      </p:grpSp>
      <p:sp>
        <p:nvSpPr>
          <p:cNvPr id="11" name="Oval 10">
            <a:extLst>
              <a:ext uri="{FF2B5EF4-FFF2-40B4-BE49-F238E27FC236}">
                <a16:creationId xmlns:a16="http://schemas.microsoft.com/office/drawing/2014/main" id="{1868B421-ADC2-96A1-FABA-248ED871F452}"/>
              </a:ext>
            </a:extLst>
          </p:cNvPr>
          <p:cNvSpPr/>
          <p:nvPr/>
        </p:nvSpPr>
        <p:spPr>
          <a:xfrm>
            <a:off x="3494447" y="3409462"/>
            <a:ext cx="960656" cy="1003932"/>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 name="Picture 12">
            <a:extLst>
              <a:ext uri="{FF2B5EF4-FFF2-40B4-BE49-F238E27FC236}">
                <a16:creationId xmlns:a16="http://schemas.microsoft.com/office/drawing/2014/main" id="{2C67363A-B9E7-66BA-A06F-EC5E9E0F06BA}"/>
              </a:ext>
            </a:extLst>
          </p:cNvPr>
          <p:cNvPicPr>
            <a:picLocks noChangeAspect="1"/>
          </p:cNvPicPr>
          <p:nvPr/>
        </p:nvPicPr>
        <p:blipFill>
          <a:blip r:embed="rId5"/>
          <a:stretch>
            <a:fillRect/>
          </a:stretch>
        </p:blipFill>
        <p:spPr>
          <a:xfrm>
            <a:off x="3494447" y="2056428"/>
            <a:ext cx="927265" cy="927265"/>
          </a:xfrm>
          <a:prstGeom prst="rect">
            <a:avLst/>
          </a:prstGeom>
        </p:spPr>
      </p:pic>
    </p:spTree>
    <p:extLst>
      <p:ext uri="{BB962C8B-B14F-4D97-AF65-F5344CB8AC3E}">
        <p14:creationId xmlns:p14="http://schemas.microsoft.com/office/powerpoint/2010/main" val="437674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7C2F-143B-EF03-0868-80FABF86D46E}"/>
              </a:ext>
            </a:extLst>
          </p:cNvPr>
          <p:cNvSpPr>
            <a:spLocks noGrp="1"/>
          </p:cNvSpPr>
          <p:nvPr>
            <p:ph type="title"/>
          </p:nvPr>
        </p:nvSpPr>
        <p:spPr>
          <a:xfrm>
            <a:off x="381000" y="152400"/>
            <a:ext cx="11332580" cy="492443"/>
          </a:xfrm>
        </p:spPr>
        <p:txBody>
          <a:bodyPr/>
          <a:lstStyle/>
          <a:p>
            <a:r>
              <a:rPr lang="en-US" dirty="0">
                <a:latin typeface="Calibri"/>
                <a:ea typeface="Calibri"/>
                <a:cs typeface="Calibri"/>
              </a:rPr>
              <a:t>The Puerto Rico Department of Education is determining impact of its RAE (extended day) program</a:t>
            </a:r>
          </a:p>
        </p:txBody>
      </p:sp>
      <p:sp>
        <p:nvSpPr>
          <p:cNvPr id="3" name="Slide Number Placeholder 2">
            <a:extLst>
              <a:ext uri="{FF2B5EF4-FFF2-40B4-BE49-F238E27FC236}">
                <a16:creationId xmlns:a16="http://schemas.microsoft.com/office/drawing/2014/main" id="{FDFF483E-E5E8-1E8C-1581-6BAFCE2E19F2}"/>
              </a:ext>
            </a:extLst>
          </p:cNvPr>
          <p:cNvSpPr>
            <a:spLocks noGrp="1"/>
          </p:cNvSpPr>
          <p:nvPr>
            <p:ph type="sldNum" sz="quarter" idx="7"/>
          </p:nvPr>
        </p:nvSpPr>
        <p:spPr/>
        <p:txBody>
          <a:bodyPr/>
          <a:lstStyle/>
          <a:p>
            <a:fld id="{B6F15528-21DE-4FAA-801E-634DDDAF4B2B}" type="slidenum">
              <a:rPr lang="en-US" smtClean="0"/>
              <a:pPr/>
              <a:t>26</a:t>
            </a:fld>
            <a:endParaRPr lang="en-US"/>
          </a:p>
        </p:txBody>
      </p:sp>
      <p:graphicFrame>
        <p:nvGraphicFramePr>
          <p:cNvPr id="7" name="Table 6" descr="Table shares the Puerto Rico Department of Education’s logic model, determining the impact of its extended day program. The chart considers inputs—Including ARP/ESSER funds, orientation structures/supports, performance monitoring tools/processes, staff time, staff expertise, and wraparound service delivery—activities, including recruitment campaigns, ORE and school-level structures and supports, engagement activities, recreational/extracurricular activities, and learning acceleration activities—and outputs as well as outcomes for short term (1 year), mid term (2-3 years), and lo4-5 years).">
            <a:extLst>
              <a:ext uri="{FF2B5EF4-FFF2-40B4-BE49-F238E27FC236}">
                <a16:creationId xmlns:a16="http://schemas.microsoft.com/office/drawing/2014/main" id="{C9AF97D5-9438-F1A4-DF6A-6F4A10F31D8A}"/>
              </a:ext>
            </a:extLst>
          </p:cNvPr>
          <p:cNvGraphicFramePr>
            <a:graphicFrameLocks noGrp="1"/>
          </p:cNvGraphicFramePr>
          <p:nvPr>
            <p:extLst>
              <p:ext uri="{D42A27DB-BD31-4B8C-83A1-F6EECF244321}">
                <p14:modId xmlns:p14="http://schemas.microsoft.com/office/powerpoint/2010/main" val="2879071653"/>
              </p:ext>
            </p:extLst>
          </p:nvPr>
        </p:nvGraphicFramePr>
        <p:xfrm>
          <a:off x="188843" y="1060485"/>
          <a:ext cx="11698359" cy="5111715"/>
        </p:xfrm>
        <a:graphic>
          <a:graphicData uri="http://schemas.openxmlformats.org/drawingml/2006/table">
            <a:tbl>
              <a:tblPr firstRow="1" firstCol="1" bandRow="1"/>
              <a:tblGrid>
                <a:gridCol w="2439467">
                  <a:extLst>
                    <a:ext uri="{9D8B030D-6E8A-4147-A177-3AD203B41FA5}">
                      <a16:colId xmlns:a16="http://schemas.microsoft.com/office/drawing/2014/main" val="4131869295"/>
                    </a:ext>
                  </a:extLst>
                </a:gridCol>
                <a:gridCol w="1414541">
                  <a:extLst>
                    <a:ext uri="{9D8B030D-6E8A-4147-A177-3AD203B41FA5}">
                      <a16:colId xmlns:a16="http://schemas.microsoft.com/office/drawing/2014/main" val="4075366626"/>
                    </a:ext>
                  </a:extLst>
                </a:gridCol>
                <a:gridCol w="2424567">
                  <a:extLst>
                    <a:ext uri="{9D8B030D-6E8A-4147-A177-3AD203B41FA5}">
                      <a16:colId xmlns:a16="http://schemas.microsoft.com/office/drawing/2014/main" val="250299632"/>
                    </a:ext>
                  </a:extLst>
                </a:gridCol>
                <a:gridCol w="2273704">
                  <a:extLst>
                    <a:ext uri="{9D8B030D-6E8A-4147-A177-3AD203B41FA5}">
                      <a16:colId xmlns:a16="http://schemas.microsoft.com/office/drawing/2014/main" val="301730210"/>
                    </a:ext>
                  </a:extLst>
                </a:gridCol>
                <a:gridCol w="1939654">
                  <a:extLst>
                    <a:ext uri="{9D8B030D-6E8A-4147-A177-3AD203B41FA5}">
                      <a16:colId xmlns:a16="http://schemas.microsoft.com/office/drawing/2014/main" val="2798452675"/>
                    </a:ext>
                  </a:extLst>
                </a:gridCol>
                <a:gridCol w="1206426">
                  <a:extLst>
                    <a:ext uri="{9D8B030D-6E8A-4147-A177-3AD203B41FA5}">
                      <a16:colId xmlns:a16="http://schemas.microsoft.com/office/drawing/2014/main" val="1739055239"/>
                    </a:ext>
                  </a:extLst>
                </a:gridCol>
              </a:tblGrid>
              <a:tr h="162233">
                <a:tc rowSpan="2">
                  <a:txBody>
                    <a:bodyPr/>
                    <a:lstStyle/>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Inputs</a:t>
                      </a:r>
                    </a:p>
                  </a:txBody>
                  <a:tcPr marL="24798" marR="24798" marT="0" marB="0" anchor="ctr">
                    <a:lnL>
                      <a:noFill/>
                    </a:lnL>
                    <a:lnR>
                      <a:noFill/>
                    </a:lnR>
                    <a:lnT>
                      <a:noFill/>
                    </a:lnT>
                    <a:lnB w="19050" cap="flat" cmpd="sng" algn="ctr">
                      <a:solidFill>
                        <a:srgbClr val="328612"/>
                      </a:solidFill>
                      <a:prstDash val="solid"/>
                      <a:round/>
                      <a:headEnd type="none" w="med" len="med"/>
                      <a:tailEnd type="none" w="med" len="med"/>
                    </a:lnB>
                  </a:tcPr>
                </a:tc>
                <a:tc rowSpan="2">
                  <a:txBody>
                    <a:bodyPr/>
                    <a:lstStyle/>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Activities</a:t>
                      </a:r>
                    </a:p>
                  </a:txBody>
                  <a:tcPr marL="24798" marR="24798" marT="0" marB="0" anchor="ctr">
                    <a:lnL>
                      <a:noFill/>
                    </a:lnL>
                    <a:lnR>
                      <a:noFill/>
                    </a:lnR>
                    <a:lnT>
                      <a:noFill/>
                    </a:lnT>
                    <a:lnB w="19050" cap="flat" cmpd="sng" algn="ctr">
                      <a:solidFill>
                        <a:srgbClr val="328612"/>
                      </a:solidFill>
                      <a:prstDash val="solid"/>
                      <a:round/>
                      <a:headEnd type="none" w="med" len="med"/>
                      <a:tailEnd type="none" w="med" len="med"/>
                    </a:lnB>
                  </a:tcPr>
                </a:tc>
                <a:tc rowSpan="2">
                  <a:txBody>
                    <a:bodyPr/>
                    <a:lstStyle/>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Outputs</a:t>
                      </a:r>
                    </a:p>
                  </a:txBody>
                  <a:tcPr marL="24798" marR="24798" marT="0" marB="0" anchor="ctr">
                    <a:lnL>
                      <a:noFill/>
                    </a:lnL>
                    <a:lnR w="12700" cap="flat" cmpd="sng" algn="ctr">
                      <a:solidFill>
                        <a:schemeClr val="tx1"/>
                      </a:solidFill>
                      <a:prstDash val="solid"/>
                      <a:round/>
                      <a:headEnd type="none" w="med" len="med"/>
                      <a:tailEnd type="none" w="med" len="med"/>
                    </a:lnR>
                    <a:lnT>
                      <a:noFill/>
                    </a:lnT>
                    <a:lnB w="19050" cap="flat" cmpd="sng" algn="ctr">
                      <a:solidFill>
                        <a:srgbClr val="328612"/>
                      </a:solidFill>
                      <a:prstDash val="solid"/>
                      <a:round/>
                      <a:headEnd type="none" w="med" len="med"/>
                      <a:tailEnd type="none" w="med" len="med"/>
                    </a:lnB>
                  </a:tcPr>
                </a:tc>
                <a:tc gridSpan="3">
                  <a:txBody>
                    <a:bodyPr/>
                    <a:lstStyle/>
                    <a:p>
                      <a:pPr marL="0" marR="0" algn="ctr">
                        <a:lnSpc>
                          <a:spcPts val="1300"/>
                        </a:lnSpc>
                        <a:spcBef>
                          <a:spcPts val="0"/>
                        </a:spcBef>
                        <a:spcAft>
                          <a:spcPts val="0"/>
                        </a:spcAft>
                        <a:tabLst>
                          <a:tab pos="914400" algn="l"/>
                        </a:tabLst>
                      </a:pPr>
                      <a:r>
                        <a:rPr lang="en-US" sz="1000" b="1" dirty="0">
                          <a:solidFill>
                            <a:srgbClr val="356DA2"/>
                          </a:solidFill>
                          <a:effectLst/>
                          <a:latin typeface="Calibri" panose="020F0502020204030204" pitchFamily="34" charset="0"/>
                          <a:ea typeface="Times New Roman" panose="02020603050405020304" pitchFamily="18" charset="0"/>
                        </a:rPr>
                        <a:t>Outcomes</a:t>
                      </a:r>
                    </a:p>
                  </a:txBody>
                  <a:tcPr marL="24798" marR="24798" marT="0" marB="0" anchor="ctr">
                    <a:lnL w="12700" cap="flat" cmpd="sng" algn="ctr">
                      <a:solidFill>
                        <a:schemeClr val="tx1"/>
                      </a:solidFill>
                      <a:prstDash val="solid"/>
                      <a:round/>
                      <a:headEnd type="none" w="med" len="med"/>
                      <a:tailEnd type="none" w="med" len="med"/>
                    </a:lnL>
                    <a:lnR>
                      <a:noFill/>
                    </a:lnR>
                    <a:lnT>
                      <a:noFill/>
                    </a:lnT>
                    <a:lnB w="19050" cap="flat" cmpd="sng" algn="ctr">
                      <a:solidFill>
                        <a:srgbClr val="32861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2312370"/>
                  </a:ext>
                </a:extLst>
              </a:tr>
              <a:tr h="34044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Short-term (1 </a:t>
                      </a:r>
                      <a:r>
                        <a:rPr lang="en-US" sz="1200" b="1" dirty="0" err="1">
                          <a:solidFill>
                            <a:srgbClr val="356DA2"/>
                          </a:solidFill>
                          <a:effectLst/>
                          <a:latin typeface="Calibri" panose="020F0502020204030204" pitchFamily="34" charset="0"/>
                          <a:ea typeface="Times New Roman" panose="02020603050405020304" pitchFamily="18" charset="0"/>
                        </a:rPr>
                        <a:t>yr</a:t>
                      </a:r>
                      <a:r>
                        <a:rPr lang="en-US" sz="1200" b="1" dirty="0">
                          <a:solidFill>
                            <a:srgbClr val="356DA2"/>
                          </a:solidFill>
                          <a:effectLst/>
                          <a:latin typeface="Calibri" panose="020F0502020204030204" pitchFamily="34" charset="0"/>
                          <a:ea typeface="Times New Roman" panose="02020603050405020304" pitchFamily="18" charset="0"/>
                        </a:rPr>
                        <a:t>)</a:t>
                      </a:r>
                    </a:p>
                  </a:txBody>
                  <a:tcPr marL="24798" marR="24798" marT="0" marB="0" anchor="ctr">
                    <a:lnL>
                      <a:noFill/>
                    </a:lnL>
                    <a:lnR>
                      <a:noFill/>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a:txBody>
                    <a:bodyPr/>
                    <a:lstStyle/>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Mid-term (2-3 </a:t>
                      </a:r>
                      <a:r>
                        <a:rPr lang="en-US" sz="1200" b="1" dirty="0" err="1">
                          <a:solidFill>
                            <a:srgbClr val="356DA2"/>
                          </a:solidFill>
                          <a:effectLst/>
                          <a:latin typeface="Calibri" panose="020F0502020204030204" pitchFamily="34" charset="0"/>
                          <a:ea typeface="Times New Roman" panose="02020603050405020304" pitchFamily="18" charset="0"/>
                        </a:rPr>
                        <a:t>yrs</a:t>
                      </a:r>
                      <a:r>
                        <a:rPr lang="en-US" sz="1200" b="1" dirty="0">
                          <a:solidFill>
                            <a:srgbClr val="356DA2"/>
                          </a:solidFill>
                          <a:effectLst/>
                          <a:latin typeface="Calibri" panose="020F0502020204030204" pitchFamily="34" charset="0"/>
                          <a:ea typeface="Times New Roman" panose="02020603050405020304" pitchFamily="18" charset="0"/>
                        </a:rPr>
                        <a:t>)</a:t>
                      </a:r>
                    </a:p>
                  </a:txBody>
                  <a:tcPr marL="24798" marR="24798" marT="0" marB="0" anchor="ctr">
                    <a:lnL>
                      <a:noFill/>
                    </a:lnL>
                    <a:lnR>
                      <a:noFill/>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a:txBody>
                    <a:bodyPr/>
                    <a:lstStyle/>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Long-term </a:t>
                      </a:r>
                    </a:p>
                    <a:p>
                      <a:pPr marL="0" marR="0" algn="ctr">
                        <a:lnSpc>
                          <a:spcPts val="1300"/>
                        </a:lnSpc>
                        <a:spcBef>
                          <a:spcPts val="0"/>
                        </a:spcBef>
                        <a:spcAft>
                          <a:spcPts val="0"/>
                        </a:spcAft>
                        <a:tabLst>
                          <a:tab pos="914400" algn="l"/>
                        </a:tabLst>
                      </a:pPr>
                      <a:r>
                        <a:rPr lang="en-US" sz="1200" b="1" dirty="0">
                          <a:solidFill>
                            <a:srgbClr val="356DA2"/>
                          </a:solidFill>
                          <a:effectLst/>
                          <a:latin typeface="Calibri" panose="020F0502020204030204" pitchFamily="34" charset="0"/>
                          <a:ea typeface="Times New Roman" panose="02020603050405020304" pitchFamily="18" charset="0"/>
                        </a:rPr>
                        <a:t>(4-5 </a:t>
                      </a:r>
                      <a:r>
                        <a:rPr lang="en-US" sz="1200" b="1" dirty="0" err="1">
                          <a:solidFill>
                            <a:srgbClr val="356DA2"/>
                          </a:solidFill>
                          <a:effectLst/>
                          <a:latin typeface="Calibri" panose="020F0502020204030204" pitchFamily="34" charset="0"/>
                          <a:ea typeface="Times New Roman" panose="02020603050405020304" pitchFamily="18" charset="0"/>
                        </a:rPr>
                        <a:t>yrs</a:t>
                      </a:r>
                      <a:r>
                        <a:rPr lang="en-US" sz="1200" b="1" dirty="0">
                          <a:solidFill>
                            <a:srgbClr val="356DA2"/>
                          </a:solidFill>
                          <a:effectLst/>
                          <a:latin typeface="Calibri" panose="020F0502020204030204" pitchFamily="34" charset="0"/>
                          <a:ea typeface="Times New Roman" panose="02020603050405020304" pitchFamily="18" charset="0"/>
                        </a:rPr>
                        <a:t>)</a:t>
                      </a:r>
                    </a:p>
                  </a:txBody>
                  <a:tcPr marL="24798" marR="24798" marT="0" marB="0" anchor="ctr">
                    <a:lnL>
                      <a:noFill/>
                    </a:lnL>
                    <a:lnR>
                      <a:noFill/>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extLst>
                  <a:ext uri="{0D108BD9-81ED-4DB2-BD59-A6C34878D82A}">
                    <a16:rowId xmlns:a16="http://schemas.microsoft.com/office/drawing/2014/main" val="4293288096"/>
                  </a:ext>
                </a:extLst>
              </a:tr>
              <a:tr h="1531982">
                <a:tc rowSpan="5">
                  <a:txBody>
                    <a:bodyPr/>
                    <a:lstStyle/>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ARP/ ESSER funding</a:t>
                      </a:r>
                    </a:p>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Orientation structures/ supports</a:t>
                      </a:r>
                    </a:p>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nSpc>
                          <a:spcPts val="1200"/>
                        </a:lnSpc>
                        <a:spcBef>
                          <a:spcPts val="0"/>
                        </a:spcBef>
                        <a:spcAft>
                          <a:spcPts val="0"/>
                        </a:spcAft>
                        <a:buSzPts val="800"/>
                        <a:buFont typeface="Wingdings" panose="05000000000000000000" pitchFamily="2" charset="2"/>
                        <a:buNone/>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Performance monitoring tools/ processes</a:t>
                      </a:r>
                    </a:p>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Staff time</a:t>
                      </a:r>
                    </a:p>
                    <a:p>
                      <a:pPr marL="0" marR="0" lvl="0" indent="0">
                        <a:lnSpc>
                          <a:spcPts val="1200"/>
                        </a:lnSpc>
                        <a:spcBef>
                          <a:spcPts val="0"/>
                        </a:spcBef>
                        <a:spcAft>
                          <a:spcPts val="0"/>
                        </a:spcAft>
                        <a:buSzPts val="800"/>
                        <a:buFont typeface="Wingdings" panose="05000000000000000000" pitchFamily="2" charset="2"/>
                        <a:buNone/>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nSpc>
                          <a:spcPts val="1200"/>
                        </a:lnSpc>
                        <a:spcBef>
                          <a:spcPts val="0"/>
                        </a:spcBef>
                        <a:spcAft>
                          <a:spcPts val="0"/>
                        </a:spcAft>
                        <a:buSzPts val="800"/>
                        <a:buFont typeface="Wingdings" panose="05000000000000000000" pitchFamily="2" charset="2"/>
                        <a:buNone/>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Staff expertise </a:t>
                      </a:r>
                    </a:p>
                    <a:p>
                      <a:pPr marL="0" marR="0" lvl="0" indent="0">
                        <a:lnSpc>
                          <a:spcPts val="1200"/>
                        </a:lnSpc>
                        <a:spcBef>
                          <a:spcPts val="0"/>
                        </a:spcBef>
                        <a:spcAft>
                          <a:spcPts val="0"/>
                        </a:spcAft>
                        <a:buSzPts val="800"/>
                        <a:buFont typeface="Wingdings" panose="05000000000000000000" pitchFamily="2" charset="2"/>
                        <a:buNone/>
                      </a:pPr>
                      <a:endPar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Wraparound service delivery (lunch, transportation, etc.)</a:t>
                      </a:r>
                    </a:p>
                  </a:txBody>
                  <a:tcPr marL="24798" marR="24798" marT="0" marB="0">
                    <a:lnL>
                      <a:noFill/>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Recruitment campaigns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of schools (n=627)</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staff recruited (93% of goal)</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of new targeted students (n=64,149)</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community outreach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awareness and understanding of RAE program supports and requirements</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school staff involvement in RAE</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recruitment of certified teachers and qualified support staff for RAE and regular day programs</a:t>
                      </a:r>
                    </a:p>
                    <a:p>
                      <a:pPr marL="0" marR="0">
                        <a:lnSpc>
                          <a:spcPts val="13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availability of RAE program across schools</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Improved instructional practice in RAE and regular day programs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rowSpan="5">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Improved student wellbeing</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Improved student performance on META-PR</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extLst>
                  <a:ext uri="{0D108BD9-81ED-4DB2-BD59-A6C34878D82A}">
                    <a16:rowId xmlns:a16="http://schemas.microsoft.com/office/drawing/2014/main" val="2206723698"/>
                  </a:ext>
                </a:extLst>
              </a:tr>
              <a:tr h="1191541">
                <a:tc vMerge="1">
                  <a:txBody>
                    <a:bodyPr/>
                    <a:lstStyle/>
                    <a:p>
                      <a:endParaRPr lang="en-US"/>
                    </a:p>
                  </a:txBody>
                  <a:tcPr/>
                </a:tc>
                <a:tc>
                  <a:txBody>
                    <a:bodyPr/>
                    <a:lstStyle/>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ORE &amp; School-level structures &amp; supports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Curriculum, instructional coaching</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Instructional PD/training/ co-planning</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Better teacher understanding of social emotional learning (SEL) strategies</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Better teacher understanding of how to help students answer standardized tests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teacher use of SEL strategies </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teacher use of strategies to help students answer standardized tests during instruction</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947124969"/>
                  </a:ext>
                </a:extLst>
              </a:tr>
              <a:tr h="628506">
                <a:tc vMerge="1">
                  <a:txBody>
                    <a:bodyPr/>
                    <a:lstStyle/>
                    <a:p>
                      <a:endParaRPr lang="en-US"/>
                    </a:p>
                  </a:txBody>
                  <a:tcPr/>
                </a:tc>
                <a:tc>
                  <a:txBody>
                    <a:bodyPr/>
                    <a:lstStyle/>
                    <a:p>
                      <a:pPr marL="0" marR="0" indent="0">
                        <a:lnSpc>
                          <a:spcPts val="1200"/>
                        </a:lnSpc>
                        <a:spcBef>
                          <a:spcPts val="0"/>
                        </a:spcBef>
                        <a:spcAft>
                          <a:spcPts val="0"/>
                        </a:spcAft>
                      </a:pPr>
                      <a:r>
                        <a:rPr lang="en-US" sz="110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Engagement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of students participating in engagement activities</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student attendance in engagement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rowSpan="3">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awareness of and engagement in RAE activities</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Enhanced national pride, motivation, and sense of accomplishment</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student participation in learning acceleration activities</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student attendance in regular day school</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rowSpan="3">
                  <a:txBody>
                    <a:bodyPr/>
                    <a:lstStyle/>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Improved student performance on formative assessments in Spanish</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Reduced learning loss for targeted students</a:t>
                      </a:r>
                    </a:p>
                    <a:p>
                      <a:pPr marL="174625" marR="0" lvl="0" indent="-174625">
                        <a:lnSpc>
                          <a:spcPts val="1300"/>
                        </a:lnSpc>
                        <a:spcBef>
                          <a:spcPts val="0"/>
                        </a:spcBef>
                        <a:spcAft>
                          <a:spcPts val="0"/>
                        </a:spcAft>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Increased student application of strategies to answer standardized tests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35909285"/>
                  </a:ext>
                </a:extLst>
              </a:tr>
              <a:tr h="628506">
                <a:tc vMerge="1">
                  <a:txBody>
                    <a:bodyPr/>
                    <a:lstStyle/>
                    <a:p>
                      <a:endParaRPr lang="en-US"/>
                    </a:p>
                  </a:txBody>
                  <a:tcPr/>
                </a:tc>
                <a:tc>
                  <a:txBody>
                    <a:bodyPr/>
                    <a:lstStyle/>
                    <a:p>
                      <a:pPr marL="0" marR="0" indent="0">
                        <a:lnSpc>
                          <a:spcPts val="1200"/>
                        </a:lnSpc>
                        <a:spcBef>
                          <a:spcPts val="0"/>
                        </a:spcBef>
                        <a:spcAft>
                          <a:spcPts val="0"/>
                        </a:spcAft>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Recreational/ extracurricular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of students participating in recreational activities</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student attendance in recreational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10868218"/>
                  </a:ext>
                </a:extLst>
              </a:tr>
              <a:tr h="628506">
                <a:tc vMerge="1">
                  <a:txBody>
                    <a:bodyPr/>
                    <a:lstStyle/>
                    <a:p>
                      <a:endParaRPr lang="en-US"/>
                    </a:p>
                  </a:txBody>
                  <a:tcPr/>
                </a:tc>
                <a:tc>
                  <a:txBody>
                    <a:bodyPr/>
                    <a:lstStyle/>
                    <a:p>
                      <a:pPr marL="0" marR="0" indent="0">
                        <a:lnSpc>
                          <a:spcPts val="1200"/>
                        </a:lnSpc>
                        <a:spcBef>
                          <a:spcPts val="0"/>
                        </a:spcBef>
                        <a:spcAft>
                          <a:spcPts val="0"/>
                        </a:spcAft>
                      </a:pPr>
                      <a:r>
                        <a:rPr lang="en-US" sz="110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Learning acceleration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a:txBody>
                    <a:bodyPr/>
                    <a:lstStyle/>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of students receiving targeted learning instruction interventions</a:t>
                      </a:r>
                    </a:p>
                    <a:p>
                      <a:pPr marL="174625" marR="0" lvl="0" indent="-174625">
                        <a:lnSpc>
                          <a:spcPts val="1200"/>
                        </a:lnSpc>
                        <a:spcBef>
                          <a:spcPts val="0"/>
                        </a:spcBef>
                        <a:spcAft>
                          <a:spcPts val="0"/>
                        </a:spcAft>
                        <a:buClr>
                          <a:srgbClr val="0D6CB9"/>
                        </a:buClr>
                        <a:buSzPts val="1000"/>
                        <a:buFont typeface="Symbol" panose="05050102010706020507" pitchFamily="18" charset="2"/>
                        <a:buChar char=""/>
                      </a:pPr>
                      <a:r>
                        <a:rPr lang="en-US" sz="1100" dirty="0">
                          <a:solidFill>
                            <a:srgbClr val="356DA2"/>
                          </a:solidFill>
                          <a:effectLst/>
                          <a:latin typeface="Calibri" panose="020F0502020204030204" pitchFamily="34" charset="0"/>
                          <a:ea typeface="Times New Roman" panose="02020603050405020304" pitchFamily="18" charset="0"/>
                          <a:cs typeface="Times New Roman" panose="02020603050405020304" pitchFamily="18" charset="0"/>
                        </a:rPr>
                        <a:t>% student attendance in learning acceleration activities</a:t>
                      </a:r>
                    </a:p>
                  </a:txBody>
                  <a:tcPr marL="24798" marR="24798" marT="0" marB="0">
                    <a:lnL w="12700" cap="flat" cmpd="sng" algn="ctr">
                      <a:solidFill>
                        <a:srgbClr val="328612"/>
                      </a:solidFill>
                      <a:prstDash val="solid"/>
                      <a:round/>
                      <a:headEnd type="none" w="med" len="med"/>
                      <a:tailEnd type="none" w="med" len="med"/>
                    </a:lnL>
                    <a:lnR w="12700" cap="flat" cmpd="sng" algn="ctr">
                      <a:solidFill>
                        <a:srgbClr val="328612"/>
                      </a:solidFill>
                      <a:prstDash val="solid"/>
                      <a:round/>
                      <a:headEnd type="none" w="med" len="med"/>
                      <a:tailEnd type="none" w="med" len="med"/>
                    </a:lnR>
                    <a:lnT w="19050" cap="flat" cmpd="sng" algn="ctr">
                      <a:solidFill>
                        <a:srgbClr val="328612"/>
                      </a:solidFill>
                      <a:prstDash val="solid"/>
                      <a:round/>
                      <a:headEnd type="none" w="med" len="med"/>
                      <a:tailEnd type="none" w="med" len="med"/>
                    </a:lnT>
                    <a:lnB w="19050" cap="flat" cmpd="sng" algn="ctr">
                      <a:solidFill>
                        <a:srgbClr val="328612"/>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82162893"/>
                  </a:ext>
                </a:extLst>
              </a:tr>
            </a:tbl>
          </a:graphicData>
        </a:graphic>
      </p:graphicFrame>
      <p:sp>
        <p:nvSpPr>
          <p:cNvPr id="10" name="Rectangle: Rounded Corners 9">
            <a:extLst>
              <a:ext uri="{FF2B5EF4-FFF2-40B4-BE49-F238E27FC236}">
                <a16:creationId xmlns:a16="http://schemas.microsoft.com/office/drawing/2014/main" id="{01347B38-0A4D-E258-766D-E1E42D362EC7}"/>
              </a:ext>
            </a:extLst>
          </p:cNvPr>
          <p:cNvSpPr/>
          <p:nvPr/>
        </p:nvSpPr>
        <p:spPr>
          <a:xfrm>
            <a:off x="580318" y="906723"/>
            <a:ext cx="11422840" cy="626718"/>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772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DC09-A8C0-1DC5-8E9F-5FC4B9C4066A}"/>
              </a:ext>
            </a:extLst>
          </p:cNvPr>
          <p:cNvSpPr>
            <a:spLocks noGrp="1"/>
          </p:cNvSpPr>
          <p:nvPr>
            <p:ph type="title"/>
          </p:nvPr>
        </p:nvSpPr>
        <p:spPr>
          <a:xfrm>
            <a:off x="370971" y="285330"/>
            <a:ext cx="11059029" cy="999941"/>
          </a:xfrm>
        </p:spPr>
        <p:txBody>
          <a:bodyPr/>
          <a:lstStyle/>
          <a:p>
            <a:r>
              <a:rPr lang="en-US" dirty="0">
                <a:latin typeface="Calibri"/>
                <a:cs typeface="Calibri"/>
              </a:rPr>
              <a:t>To support communication and scaling of effective investments, consider using technical assistance, policy, and/or grantmaking</a:t>
            </a:r>
            <a:endParaRPr lang="en-US" dirty="0"/>
          </a:p>
        </p:txBody>
      </p:sp>
      <p:sp>
        <p:nvSpPr>
          <p:cNvPr id="5" name="Content Placeholder 4">
            <a:extLst>
              <a:ext uri="{FF2B5EF4-FFF2-40B4-BE49-F238E27FC236}">
                <a16:creationId xmlns:a16="http://schemas.microsoft.com/office/drawing/2014/main" id="{D208430B-E61B-F576-9A5B-85BC5ABE1EBE}"/>
              </a:ext>
            </a:extLst>
          </p:cNvPr>
          <p:cNvSpPr>
            <a:spLocks noGrp="1"/>
          </p:cNvSpPr>
          <p:nvPr>
            <p:ph sz="quarter" idx="14"/>
          </p:nvPr>
        </p:nvSpPr>
        <p:spPr>
          <a:xfrm>
            <a:off x="4450176" y="1674610"/>
            <a:ext cx="5953866" cy="3996056"/>
          </a:xfrm>
        </p:spPr>
        <p:txBody>
          <a:bodyPr vert="horz" lIns="0" tIns="0" rIns="0" bIns="0" rtlCol="0" anchor="t">
            <a:normAutofit/>
          </a:bodyPr>
          <a:lstStyle/>
          <a:p>
            <a:pPr marL="628650" indent="-342900">
              <a:spcBef>
                <a:spcPts val="600"/>
              </a:spcBef>
            </a:pPr>
            <a:r>
              <a:rPr lang="en-US" sz="2800" dirty="0">
                <a:solidFill>
                  <a:srgbClr val="346DA2"/>
                </a:solidFill>
                <a:latin typeface="Calibri"/>
                <a:cs typeface="Calibri"/>
              </a:rPr>
              <a:t> </a:t>
            </a:r>
            <a:r>
              <a:rPr lang="en-US" sz="2600" dirty="0"/>
              <a:t>Spotlight LEA efforts in communications, convenings, case studies, or resource guides</a:t>
            </a:r>
          </a:p>
          <a:p>
            <a:pPr marL="628650" indent="-342900">
              <a:spcBef>
                <a:spcPts val="600"/>
              </a:spcBef>
            </a:pPr>
            <a:r>
              <a:rPr lang="en-US" sz="2600" dirty="0"/>
              <a:t> Identify a "north star" or "guardrail" within policy or school improvement structures based on effective implementation</a:t>
            </a:r>
          </a:p>
          <a:p>
            <a:pPr marL="628650" indent="-342900">
              <a:spcBef>
                <a:spcPts val="600"/>
              </a:spcBef>
            </a:pPr>
            <a:r>
              <a:rPr lang="en-US" sz="2600" dirty="0"/>
              <a:t> Create targeted grant opportunities to scale</a:t>
            </a:r>
          </a:p>
        </p:txBody>
      </p:sp>
      <p:sp>
        <p:nvSpPr>
          <p:cNvPr id="3" name="Slide Number Placeholder 2">
            <a:extLst>
              <a:ext uri="{FF2B5EF4-FFF2-40B4-BE49-F238E27FC236}">
                <a16:creationId xmlns:a16="http://schemas.microsoft.com/office/drawing/2014/main" id="{E2DB1D48-D7A4-6617-6D91-400E99EF5E89}"/>
              </a:ext>
            </a:extLst>
          </p:cNvPr>
          <p:cNvSpPr>
            <a:spLocks noGrp="1"/>
          </p:cNvSpPr>
          <p:nvPr>
            <p:ph type="sldNum" sz="quarter" idx="7"/>
          </p:nvPr>
        </p:nvSpPr>
        <p:spPr/>
        <p:txBody>
          <a:bodyPr/>
          <a:lstStyle/>
          <a:p>
            <a:fld id="{B6F15528-21DE-4FAA-801E-634DDDAF4B2B}" type="slidenum">
              <a:rPr lang="en-US" smtClean="0"/>
              <a:pPr/>
              <a:t>27</a:t>
            </a:fld>
            <a:endParaRPr lang="en-US"/>
          </a:p>
        </p:txBody>
      </p:sp>
      <p:sp>
        <p:nvSpPr>
          <p:cNvPr id="4" name="Oval 3">
            <a:extLst>
              <a:ext uri="{FF2B5EF4-FFF2-40B4-BE49-F238E27FC236}">
                <a16:creationId xmlns:a16="http://schemas.microsoft.com/office/drawing/2014/main" id="{CE7A9B3A-220D-3D0A-6FD3-BD06BD2CC875}"/>
              </a:ext>
            </a:extLst>
          </p:cNvPr>
          <p:cNvSpPr/>
          <p:nvPr/>
        </p:nvSpPr>
        <p:spPr>
          <a:xfrm>
            <a:off x="3347064" y="1643529"/>
            <a:ext cx="929535" cy="890114"/>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Oval 7">
            <a:extLst>
              <a:ext uri="{FF2B5EF4-FFF2-40B4-BE49-F238E27FC236}">
                <a16:creationId xmlns:a16="http://schemas.microsoft.com/office/drawing/2014/main" id="{C0AD709B-2ED0-6B5E-EA42-47CFBBBB8BAC}"/>
              </a:ext>
            </a:extLst>
          </p:cNvPr>
          <p:cNvSpPr/>
          <p:nvPr/>
        </p:nvSpPr>
        <p:spPr>
          <a:xfrm>
            <a:off x="3361241" y="3087272"/>
            <a:ext cx="929535" cy="890114"/>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Oval 11">
            <a:extLst>
              <a:ext uri="{FF2B5EF4-FFF2-40B4-BE49-F238E27FC236}">
                <a16:creationId xmlns:a16="http://schemas.microsoft.com/office/drawing/2014/main" id="{31B55EBC-5037-B573-1B0C-40BDB8219DE6}"/>
              </a:ext>
            </a:extLst>
          </p:cNvPr>
          <p:cNvSpPr/>
          <p:nvPr/>
        </p:nvSpPr>
        <p:spPr>
          <a:xfrm>
            <a:off x="3308965" y="4454843"/>
            <a:ext cx="1005735" cy="990600"/>
          </a:xfrm>
          <a:prstGeom prst="ellipse">
            <a:avLst/>
          </a:prstGeom>
          <a:blipFill>
            <a:blip r:embed="rId5"/>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6" name="Group 5">
            <a:extLst>
              <a:ext uri="{FF2B5EF4-FFF2-40B4-BE49-F238E27FC236}">
                <a16:creationId xmlns:a16="http://schemas.microsoft.com/office/drawing/2014/main" id="{CF92987C-FBB6-F1BD-5381-A0171D678672}"/>
              </a:ext>
            </a:extLst>
          </p:cNvPr>
          <p:cNvGrpSpPr/>
          <p:nvPr/>
        </p:nvGrpSpPr>
        <p:grpSpPr>
          <a:xfrm>
            <a:off x="370971" y="1512937"/>
            <a:ext cx="2286000" cy="4038784"/>
            <a:chOff x="9008565" y="988776"/>
            <a:chExt cx="2286000" cy="4038784"/>
          </a:xfrm>
        </p:grpSpPr>
        <p:sp>
          <p:nvSpPr>
            <p:cNvPr id="10" name="Rectangle: Rounded Corners 9">
              <a:extLst>
                <a:ext uri="{FF2B5EF4-FFF2-40B4-BE49-F238E27FC236}">
                  <a16:creationId xmlns:a16="http://schemas.microsoft.com/office/drawing/2014/main" id="{F0782221-22B4-FD09-8A54-20A134AF595F}"/>
                </a:ext>
              </a:extLst>
            </p:cNvPr>
            <p:cNvSpPr/>
            <p:nvPr/>
          </p:nvSpPr>
          <p:spPr>
            <a:xfrm>
              <a:off x="9008565" y="988776"/>
              <a:ext cx="2286000" cy="403878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n-ea"/>
                  <a:cs typeface="Calibri"/>
                </a:rPr>
                <a:t>Communicate and Scale Effective Investments</a:t>
              </a:r>
              <a:endParaRPr kumimoji="0" lang="en-US" sz="18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p:txBody>
        </p:sp>
        <p:pic>
          <p:nvPicPr>
            <p:cNvPr id="11" name="Picture 10" descr="A green sign with a white arrow pointing up&#10;&#10;Description automatically generated">
              <a:extLst>
                <a:ext uri="{FF2B5EF4-FFF2-40B4-BE49-F238E27FC236}">
                  <a16:creationId xmlns:a16="http://schemas.microsoft.com/office/drawing/2014/main" id="{B5527AB9-4AE6-7C80-FC40-E546CF64C5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9522" y="1341381"/>
              <a:ext cx="1457377" cy="1665631"/>
            </a:xfrm>
            <a:prstGeom prst="rect">
              <a:avLst/>
            </a:prstGeom>
          </p:spPr>
        </p:pic>
      </p:grpSp>
    </p:spTree>
    <p:extLst>
      <p:ext uri="{BB962C8B-B14F-4D97-AF65-F5344CB8AC3E}">
        <p14:creationId xmlns:p14="http://schemas.microsoft.com/office/powerpoint/2010/main" val="454573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20E66D-6AB4-2CD5-5E6E-F4D9FD446DBF}"/>
              </a:ext>
            </a:extLst>
          </p:cNvPr>
          <p:cNvSpPr>
            <a:spLocks noGrp="1"/>
          </p:cNvSpPr>
          <p:nvPr>
            <p:ph type="title"/>
          </p:nvPr>
        </p:nvSpPr>
        <p:spPr>
          <a:xfrm>
            <a:off x="475194" y="510071"/>
            <a:ext cx="10035447" cy="492443"/>
          </a:xfrm>
        </p:spPr>
        <p:txBody>
          <a:bodyPr/>
          <a:lstStyle/>
          <a:p>
            <a:r>
              <a:rPr lang="en-US" dirty="0">
                <a:latin typeface="Calibri"/>
                <a:ea typeface="Calibri"/>
                <a:cs typeface="Calibri"/>
              </a:rPr>
              <a:t>These SEAs have set legislative agendas based on finding the positive impact of investments</a:t>
            </a:r>
            <a:endParaRPr lang="en-US" dirty="0"/>
          </a:p>
        </p:txBody>
      </p:sp>
      <p:graphicFrame>
        <p:nvGraphicFramePr>
          <p:cNvPr id="11" name="Content Placeholder 10">
            <a:extLst>
              <a:ext uri="{FF2B5EF4-FFF2-40B4-BE49-F238E27FC236}">
                <a16:creationId xmlns:a16="http://schemas.microsoft.com/office/drawing/2014/main" id="{C661438E-B094-7196-4134-45C20F42E839}"/>
              </a:ext>
            </a:extLst>
          </p:cNvPr>
          <p:cNvGraphicFramePr>
            <a:graphicFrameLocks noGrp="1"/>
          </p:cNvGraphicFramePr>
          <p:nvPr>
            <p:ph sz="quarter" idx="14"/>
            <p:extLst>
              <p:ext uri="{D42A27DB-BD31-4B8C-83A1-F6EECF244321}">
                <p14:modId xmlns:p14="http://schemas.microsoft.com/office/powerpoint/2010/main" val="2172166166"/>
              </p:ext>
            </p:extLst>
          </p:nvPr>
        </p:nvGraphicFramePr>
        <p:xfrm>
          <a:off x="479425" y="1527175"/>
          <a:ext cx="10036173" cy="3193560"/>
        </p:xfrm>
        <a:graphic>
          <a:graphicData uri="http://schemas.openxmlformats.org/drawingml/2006/table">
            <a:tbl>
              <a:tblPr bandRow="1">
                <a:tableStyleId>{7E9639D4-E3E2-4D34-9284-5A2195B3D0D7}</a:tableStyleId>
              </a:tblPr>
              <a:tblGrid>
                <a:gridCol w="1656316">
                  <a:extLst>
                    <a:ext uri="{9D8B030D-6E8A-4147-A177-3AD203B41FA5}">
                      <a16:colId xmlns:a16="http://schemas.microsoft.com/office/drawing/2014/main" val="1915131501"/>
                    </a:ext>
                  </a:extLst>
                </a:gridCol>
                <a:gridCol w="1628250">
                  <a:extLst>
                    <a:ext uri="{9D8B030D-6E8A-4147-A177-3AD203B41FA5}">
                      <a16:colId xmlns:a16="http://schemas.microsoft.com/office/drawing/2014/main" val="1529969131"/>
                    </a:ext>
                  </a:extLst>
                </a:gridCol>
                <a:gridCol w="6751607">
                  <a:extLst>
                    <a:ext uri="{9D8B030D-6E8A-4147-A177-3AD203B41FA5}">
                      <a16:colId xmlns:a16="http://schemas.microsoft.com/office/drawing/2014/main" val="3141378339"/>
                    </a:ext>
                  </a:extLst>
                </a:gridCol>
              </a:tblGrid>
              <a:tr h="497724">
                <a:tc>
                  <a:txBody>
                    <a:bodyPr/>
                    <a:lstStyle/>
                    <a:p>
                      <a:r>
                        <a:rPr lang="en-US" dirty="0"/>
                        <a:t>Texas </a:t>
                      </a:r>
                    </a:p>
                  </a:txBody>
                  <a:tcPr/>
                </a:tc>
                <a:tc>
                  <a:txBody>
                    <a:bodyPr/>
                    <a:lstStyle/>
                    <a:p>
                      <a:r>
                        <a:rPr lang="en-US" dirty="0"/>
                        <a:t>House Bill 3 </a:t>
                      </a:r>
                    </a:p>
                  </a:txBody>
                  <a:tcPr/>
                </a:tc>
                <a:tc>
                  <a:txBody>
                    <a:bodyPr/>
                    <a:lstStyle/>
                    <a:p>
                      <a:pPr lvl="0">
                        <a:buNone/>
                      </a:pPr>
                      <a:r>
                        <a:rPr lang="en-US" dirty="0"/>
                        <a:t>Additional Days to the School Year </a:t>
                      </a:r>
                    </a:p>
                  </a:txBody>
                  <a:tcPr/>
                </a:tc>
                <a:extLst>
                  <a:ext uri="{0D108BD9-81ED-4DB2-BD59-A6C34878D82A}">
                    <a16:rowId xmlns:a16="http://schemas.microsoft.com/office/drawing/2014/main" val="4086727008"/>
                  </a:ext>
                </a:extLst>
              </a:tr>
              <a:tr h="497724">
                <a:tc>
                  <a:txBody>
                    <a:bodyPr/>
                    <a:lstStyle/>
                    <a:p>
                      <a:r>
                        <a:rPr lang="en-US" dirty="0"/>
                        <a:t>Texas </a:t>
                      </a:r>
                    </a:p>
                  </a:txBody>
                  <a:tcPr/>
                </a:tc>
                <a:tc>
                  <a:txBody>
                    <a:bodyPr/>
                    <a:lstStyle/>
                    <a:p>
                      <a:r>
                        <a:rPr lang="en-US" dirty="0" err="1"/>
                        <a:t>TXPOST</a:t>
                      </a:r>
                      <a:r>
                        <a:rPr lang="en-US" dirty="0"/>
                        <a:t>  </a:t>
                      </a:r>
                    </a:p>
                  </a:txBody>
                  <a:tcPr/>
                </a:tc>
                <a:tc>
                  <a:txBody>
                    <a:bodyPr/>
                    <a:lstStyle/>
                    <a:p>
                      <a:pPr lvl="0">
                        <a:buNone/>
                      </a:pPr>
                      <a:r>
                        <a:rPr lang="en-US" sz="1800" b="0" u="none" strike="noStrike" noProof="0" dirty="0">
                          <a:solidFill>
                            <a:srgbClr val="346DA2"/>
                          </a:solidFill>
                        </a:rPr>
                        <a:t>Advocates for h</a:t>
                      </a:r>
                      <a:r>
                        <a:rPr lang="en-US" dirty="0" err="1"/>
                        <a:t>igh</a:t>
                      </a:r>
                      <a:r>
                        <a:rPr lang="en-US" dirty="0"/>
                        <a:t>-quality OST programming </a:t>
                      </a:r>
                    </a:p>
                  </a:txBody>
                  <a:tcPr/>
                </a:tc>
                <a:extLst>
                  <a:ext uri="{0D108BD9-81ED-4DB2-BD59-A6C34878D82A}">
                    <a16:rowId xmlns:a16="http://schemas.microsoft.com/office/drawing/2014/main" val="926447050"/>
                  </a:ext>
                </a:extLst>
              </a:tr>
              <a:tr h="497724">
                <a:tc>
                  <a:txBody>
                    <a:bodyPr/>
                    <a:lstStyle/>
                    <a:p>
                      <a:r>
                        <a:rPr lang="en-US" dirty="0"/>
                        <a:t>Oregon </a:t>
                      </a:r>
                    </a:p>
                  </a:txBody>
                  <a:tcPr/>
                </a:tc>
                <a:tc>
                  <a:txBody>
                    <a:bodyPr/>
                    <a:lstStyle/>
                    <a:p>
                      <a:r>
                        <a:rPr lang="en-US" dirty="0"/>
                        <a:t>HB 3144 </a:t>
                      </a:r>
                    </a:p>
                  </a:txBody>
                  <a:tcPr/>
                </a:tc>
                <a:tc>
                  <a:txBody>
                    <a:bodyPr/>
                    <a:lstStyle/>
                    <a:p>
                      <a:pPr lvl="0">
                        <a:buNone/>
                      </a:pPr>
                      <a:r>
                        <a:rPr lang="en-US" dirty="0"/>
                        <a:t>Student success plans for Pacific Islander students </a:t>
                      </a:r>
                    </a:p>
                  </a:txBody>
                  <a:tcPr/>
                </a:tc>
                <a:extLst>
                  <a:ext uri="{0D108BD9-81ED-4DB2-BD59-A6C34878D82A}">
                    <a16:rowId xmlns:a16="http://schemas.microsoft.com/office/drawing/2014/main" val="827581293"/>
                  </a:ext>
                </a:extLst>
              </a:tr>
              <a:tr h="497723">
                <a:tc>
                  <a:txBody>
                    <a:bodyPr/>
                    <a:lstStyle/>
                    <a:p>
                      <a:pPr lvl="0">
                        <a:buNone/>
                      </a:pPr>
                      <a:r>
                        <a:rPr lang="en-US" dirty="0"/>
                        <a:t>Oregon </a:t>
                      </a:r>
                    </a:p>
                  </a:txBody>
                  <a:tcPr/>
                </a:tc>
                <a:tc>
                  <a:txBody>
                    <a:bodyPr/>
                    <a:lstStyle/>
                    <a:p>
                      <a:pPr lvl="0">
                        <a:buNone/>
                      </a:pPr>
                      <a:r>
                        <a:rPr lang="en-US" dirty="0"/>
                        <a:t>HB3198 </a:t>
                      </a:r>
                    </a:p>
                  </a:txBody>
                  <a:tcPr/>
                </a:tc>
                <a:tc>
                  <a:txBody>
                    <a:bodyPr/>
                    <a:lstStyle/>
                    <a:p>
                      <a:pPr lvl="0">
                        <a:buNone/>
                      </a:pPr>
                      <a:r>
                        <a:rPr lang="en-US" dirty="0"/>
                        <a:t>Early Literacy Success Initiative </a:t>
                      </a:r>
                    </a:p>
                  </a:txBody>
                  <a:tcPr/>
                </a:tc>
                <a:extLst>
                  <a:ext uri="{0D108BD9-81ED-4DB2-BD59-A6C34878D82A}">
                    <a16:rowId xmlns:a16="http://schemas.microsoft.com/office/drawing/2014/main" val="2690714778"/>
                  </a:ext>
                </a:extLst>
              </a:tr>
              <a:tr h="1202665">
                <a:tc>
                  <a:txBody>
                    <a:bodyPr/>
                    <a:lstStyle/>
                    <a:p>
                      <a:pPr lvl="0">
                        <a:buNone/>
                      </a:pPr>
                      <a:r>
                        <a:rPr lang="en-US" dirty="0"/>
                        <a:t>Minnesota </a:t>
                      </a:r>
                    </a:p>
                  </a:txBody>
                  <a:tcPr/>
                </a:tc>
                <a:tc>
                  <a:txBody>
                    <a:bodyPr/>
                    <a:lstStyle/>
                    <a:p>
                      <a:pPr lvl="0">
                        <a:buNone/>
                      </a:pPr>
                      <a:r>
                        <a:rPr lang="en-US" dirty="0"/>
                        <a:t>HF2497 </a:t>
                      </a:r>
                    </a:p>
                  </a:txBody>
                  <a:tcPr/>
                </a:tc>
                <a:tc>
                  <a:txBody>
                    <a:bodyPr/>
                    <a:lstStyle/>
                    <a:p>
                      <a:pPr lvl="0">
                        <a:buNone/>
                      </a:pPr>
                      <a:r>
                        <a:rPr lang="en-US" dirty="0"/>
                        <a:t>Funding with mandates for schools </a:t>
                      </a:r>
                    </a:p>
                    <a:p>
                      <a:pPr lvl="0">
                        <a:buNone/>
                      </a:pPr>
                      <a:r>
                        <a:rPr lang="en-US" dirty="0"/>
                        <a:t>Includes and defines "evidence-based literacy instruction"  </a:t>
                      </a:r>
                    </a:p>
                    <a:p>
                      <a:pPr lvl="0">
                        <a:buNone/>
                      </a:pPr>
                      <a:r>
                        <a:rPr lang="en-US" dirty="0"/>
                        <a:t>Includes Grow Your Own programs </a:t>
                      </a:r>
                    </a:p>
                  </a:txBody>
                  <a:tcPr/>
                </a:tc>
                <a:extLst>
                  <a:ext uri="{0D108BD9-81ED-4DB2-BD59-A6C34878D82A}">
                    <a16:rowId xmlns:a16="http://schemas.microsoft.com/office/drawing/2014/main" val="4015510847"/>
                  </a:ext>
                </a:extLst>
              </a:tr>
            </a:tbl>
          </a:graphicData>
        </a:graphic>
      </p:graphicFrame>
      <p:sp>
        <p:nvSpPr>
          <p:cNvPr id="3" name="Slide Number Placeholder 2">
            <a:extLst>
              <a:ext uri="{FF2B5EF4-FFF2-40B4-BE49-F238E27FC236}">
                <a16:creationId xmlns:a16="http://schemas.microsoft.com/office/drawing/2014/main" id="{7F9998DC-7562-7AB8-51FD-69D292ED58D8}"/>
              </a:ext>
            </a:extLst>
          </p:cNvPr>
          <p:cNvSpPr>
            <a:spLocks noGrp="1"/>
          </p:cNvSpPr>
          <p:nvPr>
            <p:ph type="sldNum" sz="quarter" idx="7"/>
          </p:nvPr>
        </p:nvSpPr>
        <p:spPr/>
        <p:txBody>
          <a:bodyPr/>
          <a:lstStyle/>
          <a:p>
            <a:fld id="{B6F15528-21DE-4FAA-801E-634DDDAF4B2B}" type="slidenum">
              <a:rPr lang="en-US" smtClean="0"/>
              <a:pPr/>
              <a:t>28</a:t>
            </a:fld>
            <a:endParaRPr lang="en-US"/>
          </a:p>
        </p:txBody>
      </p:sp>
      <p:sp>
        <p:nvSpPr>
          <p:cNvPr id="2" name="Oval 1">
            <a:extLst>
              <a:ext uri="{FF2B5EF4-FFF2-40B4-BE49-F238E27FC236}">
                <a16:creationId xmlns:a16="http://schemas.microsoft.com/office/drawing/2014/main" id="{65C9D360-C40E-CCF4-8CB4-705A0B70C286}"/>
              </a:ext>
            </a:extLst>
          </p:cNvPr>
          <p:cNvSpPr/>
          <p:nvPr/>
        </p:nvSpPr>
        <p:spPr>
          <a:xfrm>
            <a:off x="10860084" y="203998"/>
            <a:ext cx="798516" cy="798516"/>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36781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DA9F9-3482-F24A-B62C-D0D4DD6437CA}"/>
              </a:ext>
            </a:extLst>
          </p:cNvPr>
          <p:cNvSpPr>
            <a:spLocks noGrp="1"/>
          </p:cNvSpPr>
          <p:nvPr>
            <p:ph type="title"/>
          </p:nvPr>
        </p:nvSpPr>
        <p:spPr>
          <a:xfrm>
            <a:off x="480152" y="2974032"/>
            <a:ext cx="3710848" cy="912168"/>
          </a:xfrm>
        </p:spPr>
        <p:txBody>
          <a:bodyPr/>
          <a:lstStyle/>
          <a:p>
            <a:r>
              <a:rPr lang="en-US">
                <a:latin typeface="Calibri"/>
                <a:cs typeface="Calibri"/>
              </a:rPr>
              <a:t>Spotlight on </a:t>
            </a:r>
            <a:br>
              <a:rPr lang="en-US">
                <a:latin typeface="Calibri"/>
                <a:cs typeface="Calibri"/>
              </a:rPr>
            </a:br>
            <a:r>
              <a:rPr lang="en-US">
                <a:latin typeface="Calibri"/>
                <a:cs typeface="Calibri"/>
              </a:rPr>
              <a:t>LEA Practice</a:t>
            </a:r>
            <a:endParaRPr lang="en-US"/>
          </a:p>
        </p:txBody>
      </p:sp>
      <p:sp>
        <p:nvSpPr>
          <p:cNvPr id="4" name="Slide Number Placeholder 3">
            <a:extLst>
              <a:ext uri="{FF2B5EF4-FFF2-40B4-BE49-F238E27FC236}">
                <a16:creationId xmlns:a16="http://schemas.microsoft.com/office/drawing/2014/main" id="{07C11093-6A32-C943-B594-E16134A23426}"/>
              </a:ext>
            </a:extLst>
          </p:cNvPr>
          <p:cNvSpPr>
            <a:spLocks noGrp="1"/>
          </p:cNvSpPr>
          <p:nvPr>
            <p:ph type="sldNum" sz="quarter" idx="7"/>
          </p:nvPr>
        </p:nvSpPr>
        <p:spPr/>
        <p:txBody>
          <a:bodyPr/>
          <a:lstStyle/>
          <a:p>
            <a:fld id="{B6F15528-21DE-4FAA-801E-634DDDAF4B2B}" type="slidenum">
              <a:rPr lang="en-US" smtClean="0"/>
              <a:pPr/>
              <a:t>29</a:t>
            </a:fld>
            <a:endParaRPr lang="en-US"/>
          </a:p>
        </p:txBody>
      </p:sp>
      <p:sp>
        <p:nvSpPr>
          <p:cNvPr id="2" name="Text Placeholder 1">
            <a:extLst>
              <a:ext uri="{FF2B5EF4-FFF2-40B4-BE49-F238E27FC236}">
                <a16:creationId xmlns:a16="http://schemas.microsoft.com/office/drawing/2014/main" id="{811F2EA3-76D3-5D4E-977E-E1078258CB4D}"/>
              </a:ext>
            </a:extLst>
          </p:cNvPr>
          <p:cNvSpPr>
            <a:spLocks noGrp="1"/>
          </p:cNvSpPr>
          <p:nvPr>
            <p:ph type="body" idx="4294967295"/>
          </p:nvPr>
        </p:nvSpPr>
        <p:spPr>
          <a:xfrm>
            <a:off x="482600" y="4495800"/>
            <a:ext cx="4054475" cy="825500"/>
          </a:xfrm>
        </p:spPr>
        <p:txBody>
          <a:bodyPr vert="horz" lIns="0" tIns="0" rIns="0" bIns="0" rtlCol="0" anchor="t">
            <a:normAutofit lnSpcReduction="10000"/>
          </a:bodyPr>
          <a:lstStyle/>
          <a:p>
            <a:pPr marL="0" indent="0">
              <a:buNone/>
            </a:pPr>
            <a:r>
              <a:rPr lang="en-US">
                <a:solidFill>
                  <a:schemeClr val="tx1"/>
                </a:solidFill>
                <a:cs typeface="Calibri"/>
              </a:rPr>
              <a:t>Lubbock ISD</a:t>
            </a:r>
            <a:endParaRPr lang="en-US">
              <a:solidFill>
                <a:schemeClr val="tx1"/>
              </a:solidFill>
            </a:endParaRPr>
          </a:p>
          <a:p>
            <a:pPr marL="0" indent="0">
              <a:buNone/>
            </a:pPr>
            <a:r>
              <a:rPr lang="en-US">
                <a:solidFill>
                  <a:schemeClr val="tx1"/>
                </a:solidFill>
                <a:cs typeface="Calibri"/>
              </a:rPr>
              <a:t>Metro</a:t>
            </a:r>
            <a:r>
              <a:rPr lang="en-US">
                <a:solidFill>
                  <a:schemeClr val="tx1"/>
                </a:solidFill>
                <a:ea typeface="Calibri"/>
                <a:cs typeface="Calibri"/>
              </a:rPr>
              <a:t> Nashville Public Schools</a:t>
            </a:r>
            <a:endParaRPr lang="en-US">
              <a:solidFill>
                <a:schemeClr val="tx1"/>
              </a:solidFill>
              <a:ea typeface="Calibri"/>
            </a:endParaRPr>
          </a:p>
          <a:p>
            <a:endParaRPr lang="en-US">
              <a:solidFill>
                <a:srgbClr val="FF0000"/>
              </a:solidFill>
            </a:endParaRPr>
          </a:p>
          <a:p>
            <a:endParaRPr lang="en-US">
              <a:solidFill>
                <a:srgbClr val="FF0000"/>
              </a:solidFill>
              <a:ea typeface="Calibri"/>
            </a:endParaRPr>
          </a:p>
        </p:txBody>
      </p:sp>
    </p:spTree>
    <p:extLst>
      <p:ext uri="{BB962C8B-B14F-4D97-AF65-F5344CB8AC3E}">
        <p14:creationId xmlns:p14="http://schemas.microsoft.com/office/powerpoint/2010/main" val="142911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62D5-B4D6-2D6A-E98B-1A6F28FB4C1C}"/>
              </a:ext>
            </a:extLst>
          </p:cNvPr>
          <p:cNvSpPr>
            <a:spLocks noGrp="1"/>
          </p:cNvSpPr>
          <p:nvPr>
            <p:ph type="title"/>
          </p:nvPr>
        </p:nvSpPr>
        <p:spPr/>
        <p:txBody>
          <a:bodyPr/>
          <a:lstStyle/>
          <a:p>
            <a:r>
              <a:rPr lang="en-US" dirty="0"/>
              <a:t>Welcome from the U.S. Department of Education </a:t>
            </a:r>
          </a:p>
        </p:txBody>
      </p:sp>
      <p:sp>
        <p:nvSpPr>
          <p:cNvPr id="4" name="Slide Number Placeholder 3">
            <a:extLst>
              <a:ext uri="{FF2B5EF4-FFF2-40B4-BE49-F238E27FC236}">
                <a16:creationId xmlns:a16="http://schemas.microsoft.com/office/drawing/2014/main" id="{C55BCAB5-AC3D-1B0A-F79C-3267996E057B}"/>
              </a:ext>
            </a:extLst>
          </p:cNvPr>
          <p:cNvSpPr>
            <a:spLocks noGrp="1"/>
          </p:cNvSpPr>
          <p:nvPr>
            <p:ph type="sldNum" sz="quarter" idx="7"/>
          </p:nvPr>
        </p:nvSpPr>
        <p:spPr/>
        <p:txBody>
          <a:bodyPr/>
          <a:lstStyle/>
          <a:p>
            <a:fld id="{B6F15528-21DE-4FAA-801E-634DDDAF4B2B}" type="slidenum">
              <a:rPr lang="en-US" smtClean="0"/>
              <a:pPr/>
              <a:t>3</a:t>
            </a:fld>
            <a:endParaRPr lang="en-US"/>
          </a:p>
        </p:txBody>
      </p:sp>
      <p:sp>
        <p:nvSpPr>
          <p:cNvPr id="8" name="Content Placeholder 7">
            <a:extLst>
              <a:ext uri="{FF2B5EF4-FFF2-40B4-BE49-F238E27FC236}">
                <a16:creationId xmlns:a16="http://schemas.microsoft.com/office/drawing/2014/main" id="{5D17532F-2234-7AED-32E9-95F42A702BA6}"/>
              </a:ext>
            </a:extLst>
          </p:cNvPr>
          <p:cNvSpPr>
            <a:spLocks noGrp="1"/>
          </p:cNvSpPr>
          <p:nvPr>
            <p:ph sz="quarter" idx="13"/>
          </p:nvPr>
        </p:nvSpPr>
        <p:spPr>
          <a:xfrm>
            <a:off x="3277393" y="2670604"/>
            <a:ext cx="6037740" cy="2910093"/>
          </a:xfrm>
        </p:spPr>
        <p:txBody>
          <a:bodyPr vert="horz" lIns="0" tIns="0" rIns="0" bIns="0" rtlCol="0" anchor="t">
            <a:normAutofit/>
          </a:bodyPr>
          <a:lstStyle/>
          <a:p>
            <a:pPr marL="0" indent="0">
              <a:buNone/>
            </a:pPr>
            <a:r>
              <a:rPr lang="en-US" b="1" dirty="0">
                <a:solidFill>
                  <a:srgbClr val="346DA3"/>
                </a:solidFill>
                <a:latin typeface="Calibri"/>
                <a:cs typeface="Calibri"/>
              </a:rPr>
              <a:t>Adam Schott</a:t>
            </a:r>
            <a:endParaRPr lang="en-US" dirty="0">
              <a:solidFill>
                <a:srgbClr val="346DA3"/>
              </a:solidFill>
              <a:latin typeface="Calibri"/>
              <a:cs typeface="Calibri"/>
            </a:endParaRPr>
          </a:p>
          <a:p>
            <a:pPr marL="0" indent="0">
              <a:buNone/>
            </a:pPr>
            <a:r>
              <a:rPr lang="en-US" sz="2000" dirty="0">
                <a:solidFill>
                  <a:srgbClr val="346DA3"/>
                </a:solidFill>
                <a:latin typeface="Calibri"/>
                <a:cs typeface="Calibri"/>
              </a:rPr>
              <a:t>Acting Assistant Secretary </a:t>
            </a:r>
            <a:endParaRPr lang="en-US" sz="2000" dirty="0">
              <a:solidFill>
                <a:srgbClr val="346DA3"/>
              </a:solidFill>
              <a:latin typeface="Calibri"/>
              <a:ea typeface="Calibri"/>
              <a:cs typeface="Calibri"/>
            </a:endParaRPr>
          </a:p>
          <a:p>
            <a:pPr marL="0" indent="0">
              <a:buNone/>
            </a:pPr>
            <a:r>
              <a:rPr lang="en-US" sz="2000" dirty="0">
                <a:solidFill>
                  <a:srgbClr val="346DA3"/>
                </a:solidFill>
                <a:latin typeface="Calibri"/>
                <a:cs typeface="Calibri"/>
              </a:rPr>
              <a:t>Office of Elementary and Secondary Education</a:t>
            </a:r>
          </a:p>
        </p:txBody>
      </p:sp>
      <p:pic>
        <p:nvPicPr>
          <p:cNvPr id="3" name="Picture 2" descr="Photograph of Adam Schott.">
            <a:extLst>
              <a:ext uri="{FF2B5EF4-FFF2-40B4-BE49-F238E27FC236}">
                <a16:creationId xmlns:a16="http://schemas.microsoft.com/office/drawing/2014/main" id="{71B38E23-3620-FFCD-8238-0D6822583FFB}"/>
              </a:ext>
            </a:extLst>
          </p:cNvPr>
          <p:cNvPicPr>
            <a:picLocks noChangeAspect="1"/>
          </p:cNvPicPr>
          <p:nvPr/>
        </p:nvPicPr>
        <p:blipFill>
          <a:blip r:embed="rId3"/>
          <a:stretch>
            <a:fillRect/>
          </a:stretch>
        </p:blipFill>
        <p:spPr>
          <a:xfrm>
            <a:off x="962025" y="1424290"/>
            <a:ext cx="2016919" cy="2830700"/>
          </a:xfrm>
          <a:prstGeom prst="roundRect">
            <a:avLst/>
          </a:prstGeom>
        </p:spPr>
      </p:pic>
    </p:spTree>
    <p:extLst>
      <p:ext uri="{BB962C8B-B14F-4D97-AF65-F5344CB8AC3E}">
        <p14:creationId xmlns:p14="http://schemas.microsoft.com/office/powerpoint/2010/main" val="147880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DFB092-9852-E40A-6218-C72D07402459}"/>
              </a:ext>
            </a:extLst>
          </p:cNvPr>
          <p:cNvSpPr>
            <a:spLocks noGrp="1"/>
          </p:cNvSpPr>
          <p:nvPr>
            <p:ph type="title"/>
          </p:nvPr>
        </p:nvSpPr>
        <p:spPr/>
        <p:txBody>
          <a:bodyPr/>
          <a:lstStyle/>
          <a:p>
            <a:r>
              <a:rPr lang="en-US" dirty="0">
                <a:latin typeface="Calibri"/>
                <a:cs typeface="Calibri"/>
              </a:rPr>
              <a:t>Our panelists today are… </a:t>
            </a:r>
            <a:endParaRPr lang="en-US" dirty="0"/>
          </a:p>
        </p:txBody>
      </p:sp>
      <p:sp>
        <p:nvSpPr>
          <p:cNvPr id="4" name="Slide Number Placeholder 3">
            <a:extLst>
              <a:ext uri="{FF2B5EF4-FFF2-40B4-BE49-F238E27FC236}">
                <a16:creationId xmlns:a16="http://schemas.microsoft.com/office/drawing/2014/main" id="{A7307AB2-E838-3620-51F1-66BD2592612A}"/>
              </a:ext>
            </a:extLst>
          </p:cNvPr>
          <p:cNvSpPr>
            <a:spLocks noGrp="1"/>
          </p:cNvSpPr>
          <p:nvPr>
            <p:ph type="sldNum" sz="quarter" idx="7"/>
          </p:nvPr>
        </p:nvSpPr>
        <p:spPr/>
        <p:txBody>
          <a:bodyPr/>
          <a:lstStyle/>
          <a:p>
            <a:fld id="{B6F15528-21DE-4FAA-801E-634DDDAF4B2B}" type="slidenum">
              <a:rPr lang="en-US" smtClean="0"/>
              <a:pPr/>
              <a:t>30</a:t>
            </a:fld>
            <a:endParaRPr lang="en-US"/>
          </a:p>
        </p:txBody>
      </p:sp>
      <p:sp>
        <p:nvSpPr>
          <p:cNvPr id="2" name="Text Placeholder 1">
            <a:extLst>
              <a:ext uri="{FF2B5EF4-FFF2-40B4-BE49-F238E27FC236}">
                <a16:creationId xmlns:a16="http://schemas.microsoft.com/office/drawing/2014/main" id="{A3DAB82D-042C-A1E9-2E3B-CCCE70E25357}"/>
              </a:ext>
            </a:extLst>
          </p:cNvPr>
          <p:cNvSpPr>
            <a:spLocks noGrp="1"/>
          </p:cNvSpPr>
          <p:nvPr>
            <p:ph sz="quarter" idx="13"/>
          </p:nvPr>
        </p:nvSpPr>
        <p:spPr>
          <a:xfrm>
            <a:off x="2312108" y="1609666"/>
            <a:ext cx="2851989" cy="4053092"/>
          </a:xfrm>
        </p:spPr>
        <p:txBody>
          <a:bodyPr vert="horz" lIns="0" tIns="0" rIns="0" bIns="0" rtlCol="0" anchor="t">
            <a:normAutofit/>
          </a:bodyPr>
          <a:lstStyle/>
          <a:p>
            <a:pPr marL="0" indent="0">
              <a:lnSpc>
                <a:spcPct val="110000"/>
              </a:lnSpc>
              <a:buNone/>
            </a:pPr>
            <a:endParaRPr lang="en-US" b="1" dirty="0">
              <a:latin typeface="Calibri"/>
              <a:cs typeface="Calibri"/>
            </a:endParaRPr>
          </a:p>
          <a:p>
            <a:pPr marL="0" indent="0">
              <a:lnSpc>
                <a:spcPct val="110000"/>
              </a:lnSpc>
              <a:buNone/>
            </a:pPr>
            <a:endParaRPr lang="en-US" b="1" dirty="0">
              <a:latin typeface="Calibri"/>
              <a:cs typeface="Calibri"/>
            </a:endParaRPr>
          </a:p>
          <a:p>
            <a:pPr marL="0" indent="0">
              <a:lnSpc>
                <a:spcPct val="110000"/>
              </a:lnSpc>
              <a:buNone/>
            </a:pPr>
            <a:endParaRPr lang="en-US" b="1" dirty="0">
              <a:latin typeface="Calibri"/>
              <a:cs typeface="Calibri"/>
            </a:endParaRPr>
          </a:p>
          <a:p>
            <a:pPr marL="0" indent="0">
              <a:lnSpc>
                <a:spcPct val="110000"/>
              </a:lnSpc>
              <a:buNone/>
            </a:pPr>
            <a:endParaRPr lang="en-US" b="1" dirty="0">
              <a:latin typeface="Calibri"/>
              <a:cs typeface="Calibri"/>
            </a:endParaRPr>
          </a:p>
          <a:p>
            <a:pPr marL="0" indent="0">
              <a:lnSpc>
                <a:spcPct val="110000"/>
              </a:lnSpc>
              <a:buNone/>
            </a:pPr>
            <a:r>
              <a:rPr lang="en-US" b="1" dirty="0">
                <a:latin typeface="+mn-lt"/>
                <a:cs typeface="Calibri"/>
              </a:rPr>
              <a:t>Sarah Chin</a:t>
            </a:r>
            <a:endParaRPr lang="en-US" dirty="0">
              <a:latin typeface="+mn-lt"/>
            </a:endParaRPr>
          </a:p>
          <a:p>
            <a:pPr marL="0" indent="0">
              <a:lnSpc>
                <a:spcPct val="110000"/>
              </a:lnSpc>
              <a:buNone/>
            </a:pPr>
            <a:r>
              <a:rPr lang="en-US" sz="2000" dirty="0">
                <a:latin typeface="Calibri"/>
                <a:cs typeface="Calibri"/>
              </a:rPr>
              <a:t>Chief Strategy Officer</a:t>
            </a:r>
          </a:p>
          <a:p>
            <a:pPr marL="0" indent="0">
              <a:lnSpc>
                <a:spcPct val="110000"/>
              </a:lnSpc>
              <a:buNone/>
            </a:pPr>
            <a:r>
              <a:rPr lang="en-US" sz="2000" dirty="0">
                <a:latin typeface="Calibri"/>
                <a:cs typeface="Calibri"/>
              </a:rPr>
              <a:t>Metro Nashville Public Schools</a:t>
            </a:r>
          </a:p>
          <a:p>
            <a:pPr marL="0" indent="0">
              <a:lnSpc>
                <a:spcPct val="150000"/>
              </a:lnSpc>
              <a:buNone/>
            </a:pPr>
            <a:endParaRPr lang="en-US" dirty="0">
              <a:latin typeface="Calibri"/>
              <a:cs typeface="Calibri"/>
            </a:endParaRPr>
          </a:p>
          <a:p>
            <a:pPr marL="0" indent="0">
              <a:buNone/>
            </a:pPr>
            <a:endParaRPr lang="en-US" b="1" dirty="0">
              <a:latin typeface="Calibri"/>
              <a:cs typeface="Calibri"/>
            </a:endParaRPr>
          </a:p>
          <a:p>
            <a:pPr marL="0" indent="0">
              <a:buNone/>
            </a:pPr>
            <a:endParaRPr lang="en-US" b="1" dirty="0">
              <a:latin typeface="Calibri"/>
              <a:cs typeface="Calibri"/>
            </a:endParaRPr>
          </a:p>
        </p:txBody>
      </p:sp>
      <p:sp>
        <p:nvSpPr>
          <p:cNvPr id="10" name="TextBox 9">
            <a:extLst>
              <a:ext uri="{FF2B5EF4-FFF2-40B4-BE49-F238E27FC236}">
                <a16:creationId xmlns:a16="http://schemas.microsoft.com/office/drawing/2014/main" id="{46CDB1F1-E953-D01D-A5DD-8616243F8A2F}"/>
              </a:ext>
            </a:extLst>
          </p:cNvPr>
          <p:cNvSpPr txBox="1"/>
          <p:nvPr/>
        </p:nvSpPr>
        <p:spPr>
          <a:xfrm>
            <a:off x="6923436" y="3470031"/>
            <a:ext cx="2855369"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b="1" dirty="0">
                <a:solidFill>
                  <a:srgbClr val="386EA4"/>
                </a:solidFill>
                <a:cs typeface="Segoe UI"/>
              </a:rPr>
              <a:t>Misty </a:t>
            </a:r>
            <a:r>
              <a:rPr lang="en-US" sz="2400" b="1" dirty="0" err="1">
                <a:solidFill>
                  <a:srgbClr val="386EA4"/>
                </a:solidFill>
                <a:cs typeface="Segoe UI"/>
              </a:rPr>
              <a:t>Rieber</a:t>
            </a:r>
            <a:r>
              <a:rPr lang="en-US" sz="2400" dirty="0">
                <a:solidFill>
                  <a:srgbClr val="386EA4"/>
                </a:solidFill>
                <a:cs typeface="Segoe UI"/>
              </a:rPr>
              <a:t>​</a:t>
            </a:r>
            <a:endParaRPr lang="en-US" dirty="0">
              <a:cs typeface="Calibri"/>
            </a:endParaRPr>
          </a:p>
          <a:p>
            <a:pPr>
              <a:spcAft>
                <a:spcPts val="600"/>
              </a:spcAft>
            </a:pPr>
            <a:r>
              <a:rPr lang="en-US" sz="2000" dirty="0">
                <a:solidFill>
                  <a:srgbClr val="386EA4"/>
                </a:solidFill>
                <a:cs typeface="Segoe UI"/>
              </a:rPr>
              <a:t>Chief Academic Officer​</a:t>
            </a:r>
          </a:p>
          <a:p>
            <a:pPr>
              <a:spcAft>
                <a:spcPts val="600"/>
              </a:spcAft>
            </a:pPr>
            <a:r>
              <a:rPr lang="en-US" sz="2000" dirty="0">
                <a:solidFill>
                  <a:srgbClr val="386EA4"/>
                </a:solidFill>
                <a:cs typeface="Segoe UI"/>
              </a:rPr>
              <a:t>Lubbock Independent School District</a:t>
            </a:r>
          </a:p>
        </p:txBody>
      </p:sp>
      <p:pic>
        <p:nvPicPr>
          <p:cNvPr id="12" name="Picture 11" descr="Photograph of Misty Rieber.">
            <a:extLst>
              <a:ext uri="{FF2B5EF4-FFF2-40B4-BE49-F238E27FC236}">
                <a16:creationId xmlns:a16="http://schemas.microsoft.com/office/drawing/2014/main" id="{088731DE-8D55-0295-442A-98C093950237}"/>
              </a:ext>
            </a:extLst>
          </p:cNvPr>
          <p:cNvPicPr>
            <a:picLocks noChangeAspect="1"/>
          </p:cNvPicPr>
          <p:nvPr/>
        </p:nvPicPr>
        <p:blipFill rotWithShape="1">
          <a:blip r:embed="rId3"/>
          <a:srcRect l="1587" b="21311"/>
          <a:stretch/>
        </p:blipFill>
        <p:spPr>
          <a:xfrm>
            <a:off x="6733308" y="1316534"/>
            <a:ext cx="1717966" cy="2005404"/>
          </a:xfrm>
          <a:prstGeom prst="roundRect">
            <a:avLst/>
          </a:prstGeom>
        </p:spPr>
      </p:pic>
      <p:pic>
        <p:nvPicPr>
          <p:cNvPr id="13" name="Picture 12" descr="Photograph of Sarah Chin.">
            <a:extLst>
              <a:ext uri="{FF2B5EF4-FFF2-40B4-BE49-F238E27FC236}">
                <a16:creationId xmlns:a16="http://schemas.microsoft.com/office/drawing/2014/main" id="{946BB6CE-2177-E794-F759-23D50B5C4D99}"/>
              </a:ext>
            </a:extLst>
          </p:cNvPr>
          <p:cNvPicPr>
            <a:picLocks noChangeAspect="1"/>
          </p:cNvPicPr>
          <p:nvPr/>
        </p:nvPicPr>
        <p:blipFill rotWithShape="1">
          <a:blip r:embed="rId4"/>
          <a:srcRect r="-508" b="25252"/>
          <a:stretch/>
        </p:blipFill>
        <p:spPr>
          <a:xfrm>
            <a:off x="2413195" y="1431299"/>
            <a:ext cx="1804730" cy="2008912"/>
          </a:xfrm>
          <a:prstGeom prst="roundRect">
            <a:avLst/>
          </a:prstGeom>
        </p:spPr>
      </p:pic>
    </p:spTree>
    <p:extLst>
      <p:ext uri="{BB962C8B-B14F-4D97-AF65-F5344CB8AC3E}">
        <p14:creationId xmlns:p14="http://schemas.microsoft.com/office/powerpoint/2010/main" val="15441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514BA08-E0B3-7E80-9368-9F0E9706C5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3" name="think-cell data - do not delete" hidden="1">
                        <a:extLst>
                          <a:ext uri="{FF2B5EF4-FFF2-40B4-BE49-F238E27FC236}">
                            <a16:creationId xmlns:a16="http://schemas.microsoft.com/office/drawing/2014/main" id="{E514BA08-E0B3-7E80-9368-9F0E9706C5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itle 1">
            <a:extLst>
              <a:ext uri="{FF2B5EF4-FFF2-40B4-BE49-F238E27FC236}">
                <a16:creationId xmlns:a16="http://schemas.microsoft.com/office/drawing/2014/main" id="{8A33ECC8-C248-337E-46C9-B99AE0BCF09A}"/>
              </a:ext>
            </a:extLst>
          </p:cNvPr>
          <p:cNvSpPr>
            <a:spLocks noGrp="1"/>
          </p:cNvSpPr>
          <p:nvPr>
            <p:ph type="title"/>
          </p:nvPr>
        </p:nvSpPr>
        <p:spPr/>
        <p:txBody>
          <a:bodyPr vert="horz"/>
          <a:lstStyle/>
          <a:p>
            <a:r>
              <a:rPr lang="en-US"/>
              <a:t>Lubbock ISD serves a diverse student population  </a:t>
            </a:r>
          </a:p>
        </p:txBody>
      </p:sp>
      <p:sp>
        <p:nvSpPr>
          <p:cNvPr id="22" name="Text Placeholder 3">
            <a:extLst>
              <a:ext uri="{FF2B5EF4-FFF2-40B4-BE49-F238E27FC236}">
                <a16:creationId xmlns:a16="http://schemas.microsoft.com/office/drawing/2014/main" id="{52A0F990-6589-BCF6-5F2C-F9CF9C381B81}"/>
              </a:ext>
            </a:extLst>
          </p:cNvPr>
          <p:cNvSpPr>
            <a:spLocks noGrp="1"/>
          </p:cNvSpPr>
          <p:nvPr>
            <p:ph type="body" idx="1"/>
          </p:nvPr>
        </p:nvSpPr>
        <p:spPr>
          <a:xfrm>
            <a:off x="497909" y="1447652"/>
            <a:ext cx="4122738" cy="4900611"/>
          </a:xfrm>
        </p:spPr>
        <p:txBody>
          <a:bodyPr/>
          <a:lstStyle/>
          <a:p>
            <a:r>
              <a:rPr lang="en-US" b="1" dirty="0"/>
              <a:t>District Profile:</a:t>
            </a:r>
          </a:p>
          <a:p>
            <a:pPr marL="685800" indent="-457200">
              <a:spcBef>
                <a:spcPts val="0"/>
              </a:spcBef>
              <a:buFont typeface="Arial"/>
              <a:buChar char="•"/>
            </a:pPr>
            <a:r>
              <a:rPr lang="en-US" sz="2000" b="1" dirty="0"/>
              <a:t>26,304</a:t>
            </a:r>
            <a:r>
              <a:rPr lang="en-US" sz="2000" dirty="0"/>
              <a:t> Students</a:t>
            </a:r>
          </a:p>
          <a:p>
            <a:pPr marL="685800" indent="-457200">
              <a:spcBef>
                <a:spcPts val="0"/>
              </a:spcBef>
              <a:buFont typeface="Arial"/>
              <a:buChar char="•"/>
            </a:pPr>
            <a:r>
              <a:rPr lang="en-US" sz="2000" b="1" dirty="0"/>
              <a:t>72.6% </a:t>
            </a:r>
            <a:r>
              <a:rPr lang="en-US" sz="2000" dirty="0"/>
              <a:t>Economically Disadvantaged</a:t>
            </a:r>
          </a:p>
          <a:p>
            <a:pPr marL="685800" indent="-457200">
              <a:spcBef>
                <a:spcPts val="0"/>
              </a:spcBef>
              <a:buFont typeface="Arial"/>
              <a:buChar char="•"/>
            </a:pPr>
            <a:r>
              <a:rPr lang="en-US" sz="2000" b="1" dirty="0"/>
              <a:t>12.8 %</a:t>
            </a:r>
            <a:r>
              <a:rPr lang="en-US" sz="2000" dirty="0"/>
              <a:t> Students with Disabilities</a:t>
            </a:r>
          </a:p>
          <a:p>
            <a:pPr marL="685800" indent="-457200">
              <a:spcBef>
                <a:spcPts val="0"/>
              </a:spcBef>
              <a:buFont typeface="Arial"/>
              <a:buChar char="•"/>
            </a:pPr>
            <a:r>
              <a:rPr lang="en-US" sz="2000" b="1" dirty="0"/>
              <a:t>5.4%</a:t>
            </a:r>
            <a:r>
              <a:rPr lang="en-US" sz="2000" dirty="0"/>
              <a:t> English Learners</a:t>
            </a:r>
          </a:p>
          <a:p>
            <a:pPr marL="228600" indent="0">
              <a:spcBef>
                <a:spcPts val="0"/>
              </a:spcBef>
            </a:pPr>
            <a:endParaRPr lang="en-US" sz="2000" dirty="0"/>
          </a:p>
          <a:p>
            <a:pPr marL="228600" indent="0">
              <a:spcBef>
                <a:spcPts val="0"/>
              </a:spcBef>
            </a:pPr>
            <a:r>
              <a:rPr lang="en-US" b="1" dirty="0"/>
              <a:t>Budget</a:t>
            </a:r>
            <a:r>
              <a:rPr lang="en-US" dirty="0"/>
              <a:t>: </a:t>
            </a:r>
            <a:r>
              <a:rPr lang="en-US" sz="2000" dirty="0"/>
              <a:t>~ 241 million </a:t>
            </a:r>
          </a:p>
          <a:p>
            <a:pPr marL="228600" indent="0">
              <a:spcBef>
                <a:spcPts val="0"/>
              </a:spcBef>
            </a:pPr>
            <a:r>
              <a:rPr lang="en-US" sz="2000" b="1" dirty="0"/>
              <a:t>10 Years of Declining Enrollment</a:t>
            </a:r>
          </a:p>
          <a:p>
            <a:pPr marL="228600" indent="0">
              <a:spcBef>
                <a:spcPts val="0"/>
              </a:spcBef>
            </a:pPr>
            <a:endParaRPr lang="en-US" sz="2000" b="1" dirty="0"/>
          </a:p>
          <a:p>
            <a:pPr marL="685800" indent="-457200">
              <a:buFont typeface="Arial"/>
              <a:buChar char="•"/>
            </a:pPr>
            <a:endParaRPr lang="en-US" dirty="0"/>
          </a:p>
        </p:txBody>
      </p:sp>
      <p:sp>
        <p:nvSpPr>
          <p:cNvPr id="5" name="Slide Number Placeholder 4">
            <a:extLst>
              <a:ext uri="{FF2B5EF4-FFF2-40B4-BE49-F238E27FC236}">
                <a16:creationId xmlns:a16="http://schemas.microsoft.com/office/drawing/2014/main" id="{0E6C5061-D2B4-7D9E-4D8C-23909FC0C0FC}"/>
              </a:ext>
            </a:extLst>
          </p:cNvPr>
          <p:cNvSpPr>
            <a:spLocks noGrp="1"/>
          </p:cNvSpPr>
          <p:nvPr>
            <p:ph type="sldNum" idx="12"/>
          </p:nvPr>
        </p:nvSpPr>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Narrow"/>
                <a:sym typeface="Arial Narrow"/>
              </a:rPr>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t>31</a:t>
            </a:fld>
            <a:endParaRPr kumimoji="0" lang="en-US" sz="1200" b="0" i="0" u="none" strike="noStrike" kern="0" cap="none" spc="0" normalizeH="0" baseline="0" noProof="0">
              <a:ln>
                <a:noFill/>
              </a:ln>
              <a:solidFill>
                <a:srgbClr val="888888"/>
              </a:solidFill>
              <a:effectLst/>
              <a:uLnTx/>
              <a:uFillTx/>
              <a:latin typeface="Arial Narrow"/>
              <a:sym typeface="Arial Narrow"/>
            </a:endParaRPr>
          </a:p>
        </p:txBody>
      </p:sp>
      <p:pic>
        <p:nvPicPr>
          <p:cNvPr id="6" name="Picture 6" descr="A group of children in cowboy hats&#10;&#10;Description automatically generated">
            <a:extLst>
              <a:ext uri="{FF2B5EF4-FFF2-40B4-BE49-F238E27FC236}">
                <a16:creationId xmlns:a16="http://schemas.microsoft.com/office/drawing/2014/main" id="{307DDE97-4546-BF95-2022-5C2DCCAF6105}"/>
              </a:ext>
            </a:extLst>
          </p:cNvPr>
          <p:cNvPicPr>
            <a:picLocks noGrp="1" noChangeAspect="1"/>
          </p:cNvPicPr>
          <p:nvPr>
            <p:ph type="pic" idx="4294967295"/>
          </p:nvPr>
        </p:nvPicPr>
        <p:blipFill rotWithShape="1">
          <a:blip r:embed="rId6"/>
          <a:srcRect l="16751" r="16748" b="-1"/>
          <a:stretch/>
        </p:blipFill>
        <p:spPr>
          <a:xfrm>
            <a:off x="8980488" y="3216275"/>
            <a:ext cx="3109912" cy="3184525"/>
          </a:xfrm>
          <a:noFill/>
        </p:spPr>
      </p:pic>
      <p:pic>
        <p:nvPicPr>
          <p:cNvPr id="10" name="Picture 11" descr="Lubbock Every Child Every Day Independent School District (ISD) logo.">
            <a:extLst>
              <a:ext uri="{FF2B5EF4-FFF2-40B4-BE49-F238E27FC236}">
                <a16:creationId xmlns:a16="http://schemas.microsoft.com/office/drawing/2014/main" id="{4FE51E59-0656-9163-7213-E9156C998D86}"/>
              </a:ext>
            </a:extLst>
          </p:cNvPr>
          <p:cNvPicPr>
            <a:picLocks noChangeAspect="1"/>
          </p:cNvPicPr>
          <p:nvPr/>
        </p:nvPicPr>
        <p:blipFill>
          <a:blip r:embed="rId7"/>
          <a:stretch>
            <a:fillRect/>
          </a:stretch>
        </p:blipFill>
        <p:spPr>
          <a:xfrm>
            <a:off x="9347200" y="1902106"/>
            <a:ext cx="2743200" cy="1250389"/>
          </a:xfrm>
          <a:prstGeom prst="rect">
            <a:avLst/>
          </a:prstGeom>
        </p:spPr>
      </p:pic>
      <p:pic>
        <p:nvPicPr>
          <p:cNvPr id="12" name="Picture 13" descr="Data visualization outline, demonstrating the different percentages of student races in the Lubbock Independent School District. Hispanic/Latino: 59.5%, White: 21.9%, Black or African American: 13.6%, Two or more races: 2.3%, Asian or Pacific Islander: 1.9%, 0.5% American Indian or Alaska Native, 0.2% Native Hawaiian or Other Pacific Islander.">
            <a:extLst>
              <a:ext uri="{FF2B5EF4-FFF2-40B4-BE49-F238E27FC236}">
                <a16:creationId xmlns:a16="http://schemas.microsoft.com/office/drawing/2014/main" id="{F31F8D38-123D-A703-25AF-F01206A0D939}"/>
              </a:ext>
            </a:extLst>
          </p:cNvPr>
          <p:cNvPicPr>
            <a:picLocks noChangeAspect="1"/>
          </p:cNvPicPr>
          <p:nvPr/>
        </p:nvPicPr>
        <p:blipFill rotWithShape="1">
          <a:blip r:embed="rId8"/>
          <a:srcRect t="11741" b="-920"/>
          <a:stretch/>
        </p:blipFill>
        <p:spPr>
          <a:xfrm>
            <a:off x="346105" y="4808537"/>
            <a:ext cx="4451369" cy="1900238"/>
          </a:xfrm>
          <a:prstGeom prst="rect">
            <a:avLst/>
          </a:prstGeom>
        </p:spPr>
      </p:pic>
      <p:sp>
        <p:nvSpPr>
          <p:cNvPr id="26" name="Text Placeholder 3">
            <a:extLst>
              <a:ext uri="{FF2B5EF4-FFF2-40B4-BE49-F238E27FC236}">
                <a16:creationId xmlns:a16="http://schemas.microsoft.com/office/drawing/2014/main" id="{A847DB06-247A-93F7-6092-943AC57DD945}"/>
              </a:ext>
            </a:extLst>
          </p:cNvPr>
          <p:cNvSpPr txBox="1">
            <a:spLocks/>
          </p:cNvSpPr>
          <p:nvPr/>
        </p:nvSpPr>
        <p:spPr>
          <a:xfrm>
            <a:off x="4620647" y="1447652"/>
            <a:ext cx="4122738" cy="221200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accent1"/>
              </a:buClr>
              <a:buSzPts val="2800"/>
              <a:buFont typeface="Arial"/>
              <a:buNone/>
              <a:defRPr sz="2800" b="0" i="0" u="none" strike="noStrike" cap="none">
                <a:solidFill>
                  <a:schemeClr val="dk1"/>
                </a:solidFill>
                <a:latin typeface="Arial Narrow"/>
                <a:ea typeface="Arial Narrow"/>
                <a:cs typeface="Arial Narrow"/>
                <a:sym typeface="Arial Narrow"/>
              </a:defRPr>
            </a:lvl1pPr>
            <a:lvl2pPr marL="914400" marR="0" lvl="1" indent="-228600" algn="l" rtl="0">
              <a:lnSpc>
                <a:spcPct val="100000"/>
              </a:lnSpc>
              <a:spcBef>
                <a:spcPts val="500"/>
              </a:spcBef>
              <a:spcAft>
                <a:spcPts val="0"/>
              </a:spcAft>
              <a:buClr>
                <a:schemeClr val="accent1"/>
              </a:buClr>
              <a:buSzPts val="2400"/>
              <a:buFont typeface="Courier New"/>
              <a:buNone/>
              <a:defRPr sz="2400" b="0" i="0" u="none" strike="noStrike" cap="none">
                <a:solidFill>
                  <a:schemeClr val="dk1"/>
                </a:solidFill>
                <a:latin typeface="Arial Narrow"/>
                <a:ea typeface="Arial Narrow"/>
                <a:cs typeface="Arial Narrow"/>
                <a:sym typeface="Arial Narrow"/>
              </a:defRPr>
            </a:lvl2pPr>
            <a:lvl3pPr marL="1371600" marR="0" lvl="2" indent="-228600" algn="l" rtl="0">
              <a:lnSpc>
                <a:spcPct val="100000"/>
              </a:lnSpc>
              <a:spcBef>
                <a:spcPts val="500"/>
              </a:spcBef>
              <a:spcAft>
                <a:spcPts val="0"/>
              </a:spcAft>
              <a:buClr>
                <a:schemeClr val="accent1"/>
              </a:buClr>
              <a:buSzPts val="2000"/>
              <a:buFont typeface="Noto Sans Symbols"/>
              <a:buNone/>
              <a:defRPr sz="2000" b="0" i="0" u="none" strike="noStrike" cap="none">
                <a:solidFill>
                  <a:schemeClr val="dk1"/>
                </a:solidFill>
                <a:latin typeface="Arial Narrow"/>
                <a:ea typeface="Arial Narrow"/>
                <a:cs typeface="Arial Narrow"/>
                <a:sym typeface="Arial Narrow"/>
              </a:defRPr>
            </a:lvl3pPr>
            <a:lvl4pPr marL="1828800" marR="0" lvl="3" indent="-228600" algn="l" rtl="0">
              <a:lnSpc>
                <a:spcPct val="100000"/>
              </a:lnSpc>
              <a:spcBef>
                <a:spcPts val="500"/>
              </a:spcBef>
              <a:spcAft>
                <a:spcPts val="0"/>
              </a:spcAft>
              <a:buClr>
                <a:schemeClr val="accent1"/>
              </a:buClr>
              <a:buSzPts val="1800"/>
              <a:buFont typeface="Arial"/>
              <a:buNone/>
              <a:defRPr sz="1800" b="0" i="0" u="none" strike="noStrike" cap="none">
                <a:solidFill>
                  <a:schemeClr val="dk1"/>
                </a:solidFill>
                <a:latin typeface="Arial Narrow"/>
                <a:ea typeface="Arial Narrow"/>
                <a:cs typeface="Arial Narrow"/>
                <a:sym typeface="Arial Narrow"/>
              </a:defRPr>
            </a:lvl4pPr>
            <a:lvl5pPr marL="2286000" marR="0" lvl="4" indent="-228600" algn="l" rtl="0">
              <a:lnSpc>
                <a:spcPct val="100000"/>
              </a:lnSpc>
              <a:spcBef>
                <a:spcPts val="500"/>
              </a:spcBef>
              <a:spcAft>
                <a:spcPts val="0"/>
              </a:spcAft>
              <a:buClr>
                <a:schemeClr val="accent1"/>
              </a:buClr>
              <a:buSzPts val="1800"/>
              <a:buFont typeface="Courier New"/>
              <a:buNone/>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pPr marL="457200" marR="0" lvl="0" indent="-228600" algn="l" defTabSz="914400" rtl="0" eaLnBrk="1" fontAlgn="auto" latinLnBrk="0" hangingPunct="1">
              <a:lnSpc>
                <a:spcPct val="100000"/>
              </a:lnSpc>
              <a:spcBef>
                <a:spcPts val="1000"/>
              </a:spcBef>
              <a:spcAft>
                <a:spcPts val="0"/>
              </a:spcAft>
              <a:buClr>
                <a:srgbClr val="265DAA"/>
              </a:buClr>
              <a:buSzPts val="2800"/>
              <a:buFont typeface="Arial"/>
              <a:buNone/>
              <a:tabLst/>
              <a:defRPr/>
            </a:pPr>
            <a:r>
              <a:rPr kumimoji="0" lang="en-US" sz="2800" b="1" i="0" u="none" strike="noStrike" kern="1200" cap="none" spc="0" normalizeH="0" baseline="0" noProof="0" dirty="0">
                <a:ln>
                  <a:noFill/>
                </a:ln>
                <a:solidFill>
                  <a:srgbClr val="000000"/>
                </a:solidFill>
                <a:effectLst/>
                <a:uLnTx/>
                <a:uFillTx/>
                <a:latin typeface="Arial Narrow"/>
                <a:sym typeface="Arial Narrow"/>
              </a:rPr>
              <a:t>Staff Members – 3,428</a:t>
            </a:r>
          </a:p>
          <a:p>
            <a:pPr marL="685800" marR="0" lvl="0" indent="-457200" algn="l" defTabSz="914400" rtl="0" eaLnBrk="1" fontAlgn="auto" latinLnBrk="0" hangingPunct="1">
              <a:lnSpc>
                <a:spcPct val="100000"/>
              </a:lnSpc>
              <a:spcBef>
                <a:spcPts val="0"/>
              </a:spcBef>
              <a:spcAft>
                <a:spcPts val="0"/>
              </a:spcAft>
              <a:buClr>
                <a:srgbClr val="265DAA"/>
              </a:buClr>
              <a:buSzPts val="2800"/>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Narrow"/>
                <a:sym typeface="Arial Narrow"/>
              </a:rPr>
              <a:t>2,828</a:t>
            </a:r>
            <a:r>
              <a:rPr kumimoji="0" lang="en-US" sz="2000" b="0" i="0" u="none" strike="noStrike" kern="1200" cap="none" spc="0" normalizeH="0" baseline="0" noProof="0" dirty="0">
                <a:ln>
                  <a:noFill/>
                </a:ln>
                <a:solidFill>
                  <a:srgbClr val="000000"/>
                </a:solidFill>
                <a:effectLst/>
                <a:uLnTx/>
                <a:uFillTx/>
                <a:latin typeface="Arial Narrow"/>
                <a:sym typeface="Arial Narrow"/>
              </a:rPr>
              <a:t> Instructional and related services</a:t>
            </a:r>
          </a:p>
          <a:p>
            <a:pPr marL="685800" marR="0" lvl="0" indent="-457200" algn="l" defTabSz="914400" rtl="0" eaLnBrk="1" fontAlgn="auto" latinLnBrk="0" hangingPunct="1">
              <a:lnSpc>
                <a:spcPct val="100000"/>
              </a:lnSpc>
              <a:spcBef>
                <a:spcPts val="0"/>
              </a:spcBef>
              <a:spcAft>
                <a:spcPts val="0"/>
              </a:spcAft>
              <a:buClr>
                <a:srgbClr val="265DAA"/>
              </a:buClr>
              <a:buSzPts val="2800"/>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Narrow"/>
                <a:sym typeface="Arial Narrow"/>
              </a:rPr>
              <a:t>433</a:t>
            </a:r>
            <a:r>
              <a:rPr kumimoji="0" lang="en-US" sz="2000" b="0" i="0" u="none" strike="noStrike" kern="1200" cap="none" spc="0" normalizeH="0" baseline="0" noProof="0" dirty="0">
                <a:ln>
                  <a:noFill/>
                </a:ln>
                <a:solidFill>
                  <a:srgbClr val="000000"/>
                </a:solidFill>
                <a:effectLst/>
                <a:uLnTx/>
                <a:uFillTx/>
                <a:latin typeface="Arial Narrow"/>
                <a:sym typeface="Arial Narrow"/>
              </a:rPr>
              <a:t> Instructional and school leadership</a:t>
            </a:r>
          </a:p>
          <a:p>
            <a:pPr marL="685800" marR="0" lvl="0" indent="-457200" algn="l" defTabSz="914400" rtl="0" eaLnBrk="1" fontAlgn="auto" latinLnBrk="0" hangingPunct="1">
              <a:lnSpc>
                <a:spcPct val="100000"/>
              </a:lnSpc>
              <a:spcBef>
                <a:spcPts val="0"/>
              </a:spcBef>
              <a:spcAft>
                <a:spcPts val="0"/>
              </a:spcAft>
              <a:buClr>
                <a:srgbClr val="265DAA"/>
              </a:buClr>
              <a:buSzPts val="2800"/>
              <a:buFont typeface="Arial"/>
              <a:buChar char="•"/>
              <a:tabLst/>
              <a:defRPr/>
            </a:pPr>
            <a:r>
              <a:rPr kumimoji="0" lang="en-US" sz="2000" b="1" i="0" u="none" strike="noStrike" kern="1200" cap="none" spc="0" normalizeH="0" baseline="0" noProof="0" dirty="0">
                <a:ln>
                  <a:noFill/>
                </a:ln>
                <a:solidFill>
                  <a:srgbClr val="000000"/>
                </a:solidFill>
                <a:effectLst/>
                <a:uLnTx/>
                <a:uFillTx/>
                <a:latin typeface="Arial Narrow"/>
                <a:sym typeface="Arial Narrow"/>
              </a:rPr>
              <a:t>364 </a:t>
            </a:r>
            <a:r>
              <a:rPr kumimoji="0" lang="en-US" sz="2000" b="0" i="0" u="none" strike="noStrike" kern="1200" cap="none" spc="0" normalizeH="0" baseline="0" noProof="0" dirty="0">
                <a:ln>
                  <a:noFill/>
                </a:ln>
                <a:solidFill>
                  <a:srgbClr val="000000"/>
                </a:solidFill>
                <a:effectLst/>
                <a:uLnTx/>
                <a:uFillTx/>
                <a:latin typeface="Arial Narrow"/>
                <a:sym typeface="Arial Narrow"/>
              </a:rPr>
              <a:t>Support Services</a:t>
            </a:r>
            <a:endParaRPr kumimoji="0" lang="en-US" sz="2800" b="0" i="0" u="none" strike="noStrike" kern="1200" cap="none" spc="0" normalizeH="0" baseline="0" noProof="0" dirty="0">
              <a:ln>
                <a:noFill/>
              </a:ln>
              <a:solidFill>
                <a:srgbClr val="000000"/>
              </a:solidFill>
              <a:effectLst/>
              <a:uLnTx/>
              <a:uFillTx/>
              <a:latin typeface="Arial Narrow"/>
              <a:sym typeface="Arial Narrow"/>
            </a:endParaRPr>
          </a:p>
          <a:p>
            <a:pPr marL="571500" marR="0" lvl="0" indent="-342900" algn="l" defTabSz="914400" rtl="0" eaLnBrk="1" fontAlgn="auto" latinLnBrk="0" hangingPunct="1">
              <a:lnSpc>
                <a:spcPct val="100000"/>
              </a:lnSpc>
              <a:spcBef>
                <a:spcPts val="0"/>
              </a:spcBef>
              <a:spcAft>
                <a:spcPts val="0"/>
              </a:spcAft>
              <a:buClr>
                <a:srgbClr val="265DAA"/>
              </a:buClr>
              <a:buSzPts val="2800"/>
              <a:buFont typeface="Arial"/>
              <a:buChar char="•"/>
              <a:tabLst/>
              <a:defRPr/>
            </a:pPr>
            <a:endParaRPr kumimoji="0" lang="en-US" sz="2000" b="0" i="0" u="none" strike="noStrike" kern="0" cap="none" spc="0" normalizeH="0" baseline="0" noProof="0" dirty="0">
              <a:ln>
                <a:noFill/>
              </a:ln>
              <a:solidFill>
                <a:srgbClr val="000000"/>
              </a:solidFill>
              <a:effectLst/>
              <a:uLnTx/>
              <a:uFillTx/>
              <a:latin typeface="Arial Narrow"/>
              <a:sym typeface="Arial Narrow"/>
            </a:endParaRPr>
          </a:p>
          <a:p>
            <a:pPr marL="685800" marR="0" lvl="0" indent="-457200" algn="l" defTabSz="914400" rtl="0" eaLnBrk="1" fontAlgn="auto" latinLnBrk="0" hangingPunct="1">
              <a:lnSpc>
                <a:spcPct val="100000"/>
              </a:lnSpc>
              <a:spcBef>
                <a:spcPts val="1000"/>
              </a:spcBef>
              <a:spcAft>
                <a:spcPts val="0"/>
              </a:spcAft>
              <a:buClr>
                <a:srgbClr val="265DAA"/>
              </a:buClr>
              <a:buSzPts val="2800"/>
              <a:buFont typeface="Arial"/>
              <a:buChar char="•"/>
              <a:tabLst/>
              <a:defRPr/>
            </a:pPr>
            <a:endParaRPr kumimoji="0" lang="en-US" sz="2800" b="0" i="0" u="none" strike="noStrike" kern="0" cap="none" spc="0" normalizeH="0" baseline="0" noProof="0" dirty="0">
              <a:ln>
                <a:noFill/>
              </a:ln>
              <a:solidFill>
                <a:srgbClr val="000000"/>
              </a:solidFill>
              <a:effectLst/>
              <a:uLnTx/>
              <a:uFillTx/>
              <a:latin typeface="Arial Narrow"/>
              <a:sym typeface="Arial Narrow"/>
            </a:endParaRPr>
          </a:p>
        </p:txBody>
      </p:sp>
      <p:sp>
        <p:nvSpPr>
          <p:cNvPr id="2" name="TextBox 1">
            <a:extLst>
              <a:ext uri="{FF2B5EF4-FFF2-40B4-BE49-F238E27FC236}">
                <a16:creationId xmlns:a16="http://schemas.microsoft.com/office/drawing/2014/main" id="{C8FD69DC-652F-97F1-557B-43D18DD481E4}"/>
              </a:ext>
            </a:extLst>
          </p:cNvPr>
          <p:cNvSpPr txBox="1"/>
          <p:nvPr/>
        </p:nvSpPr>
        <p:spPr>
          <a:xfrm>
            <a:off x="4772451" y="3661438"/>
            <a:ext cx="398059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Campuses – 48</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29</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 elementary schools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9 </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middle schools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4</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 high schools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4</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 alternative campuses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2</a:t>
            </a: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 special purpose campuses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lt"/>
                <a:cs typeface="Arial"/>
              </a:rPr>
              <a:t>Talkington School for Young Women Leaders (grades 6-12)</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Tree>
    <p:extLst>
      <p:ext uri="{BB962C8B-B14F-4D97-AF65-F5344CB8AC3E}">
        <p14:creationId xmlns:p14="http://schemas.microsoft.com/office/powerpoint/2010/main" val="1021566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C719-FA2D-4BE8-99AF-F9C420EA0153}"/>
              </a:ext>
            </a:extLst>
          </p:cNvPr>
          <p:cNvSpPr>
            <a:spLocks noGrp="1"/>
          </p:cNvSpPr>
          <p:nvPr>
            <p:ph type="title"/>
          </p:nvPr>
        </p:nvSpPr>
        <p:spPr/>
        <p:txBody>
          <a:bodyPr>
            <a:normAutofit/>
          </a:bodyPr>
          <a:lstStyle/>
          <a:p>
            <a:r>
              <a:rPr lang="en-US" sz="3200">
                <a:latin typeface="Arial Narrow"/>
              </a:rPr>
              <a:t>MNPS is one of the largest districts in Tennessee and serves a diverse student population</a:t>
            </a:r>
            <a:endParaRPr lang="en-US" sz="3200" b="0">
              <a:latin typeface="Arial Narrow"/>
            </a:endParaRPr>
          </a:p>
        </p:txBody>
      </p:sp>
      <p:sp>
        <p:nvSpPr>
          <p:cNvPr id="6" name="TextBox 5">
            <a:extLst>
              <a:ext uri="{FF2B5EF4-FFF2-40B4-BE49-F238E27FC236}">
                <a16:creationId xmlns:a16="http://schemas.microsoft.com/office/drawing/2014/main" id="{571543C4-3073-60F0-0B18-4D9949A290C9}"/>
              </a:ext>
            </a:extLst>
          </p:cNvPr>
          <p:cNvSpPr txBox="1"/>
          <p:nvPr/>
        </p:nvSpPr>
        <p:spPr>
          <a:xfrm>
            <a:off x="174125" y="6322384"/>
            <a:ext cx="10085439" cy="26161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Source: MNPS Fact Sheet 2022-23 </a:t>
            </a:r>
            <a:r>
              <a:rPr kumimoji="0" lang="en-US" sz="1100" b="0" i="0" u="sng" strike="noStrike" kern="1200" cap="none" spc="0" normalizeH="0" baseline="0" noProof="0" dirty="0">
                <a:ln>
                  <a:noFill/>
                </a:ln>
                <a:solidFill>
                  <a:srgbClr val="FFFFFF"/>
                </a:solidFill>
                <a:effectLst/>
                <a:uLnTx/>
                <a:uFillTx/>
                <a:latin typeface="Arial"/>
                <a:ea typeface="+mn-ea"/>
                <a:cs typeface="+mn-cs"/>
              </a:rPr>
              <a:t>https://cdnsm5-ss13.sharpschool.com/UserFiles/Servers/Server_32970243/File/About/MNPS-FactSheet_2022-23.pdf</a:t>
            </a:r>
          </a:p>
        </p:txBody>
      </p:sp>
      <p:pic>
        <p:nvPicPr>
          <p:cNvPr id="10" name="Picture 9" descr="Screenshot lists the races by percentage of 80,000 plus students in a large Tennessee school district. Black: 39.8%, Hispanic/Latino: 31.19%, White: 24.73%, Asian, 3.89%, American Indian or Alaska Native: 0.22%, Native Hawaiian or Other Pacific Islander: 0.17%. It also lists, English learner students: 27%, exceptional education students: 13%, graduation rate: 81.8%.">
            <a:extLst>
              <a:ext uri="{FF2B5EF4-FFF2-40B4-BE49-F238E27FC236}">
                <a16:creationId xmlns:a16="http://schemas.microsoft.com/office/drawing/2014/main" id="{25B9219E-77DF-582B-F1AE-06C024F17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24" y="1306799"/>
            <a:ext cx="3498876" cy="4473020"/>
          </a:xfrm>
          <a:prstGeom prst="rect">
            <a:avLst/>
          </a:prstGeom>
        </p:spPr>
      </p:pic>
      <p:pic>
        <p:nvPicPr>
          <p:cNvPr id="13" name="Picture 12" descr="Screenshot shows that 129 languages are spoken in this large Tennessee school district and 145 countries of origin are represented. There are 158 schools, including 4 early learning centers, 7- elementary schools, 29 middle schools, 23 high schools. 3 alternative learning centers, 3 exceptional education schools, 26 charter schools. The average age of the buildings is 50 years, the average annual maintenance cost is 19.7 million dollars, and the annual budgeted utilities cost is 26.5 million dollars.">
            <a:extLst>
              <a:ext uri="{FF2B5EF4-FFF2-40B4-BE49-F238E27FC236}">
                <a16:creationId xmlns:a16="http://schemas.microsoft.com/office/drawing/2014/main" id="{28490289-4B83-CCBD-6A30-3972B1F0D8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8271" y="1497823"/>
            <a:ext cx="2075805" cy="1390549"/>
          </a:xfrm>
          <a:prstGeom prst="rect">
            <a:avLst/>
          </a:prstGeom>
        </p:spPr>
      </p:pic>
      <p:pic>
        <p:nvPicPr>
          <p:cNvPr id="15" name="Picture 14" descr="Screenshot shows that 129 languages are spoken in this large Tennessee school district and 145 countries of origin are represented. There are 158 schools, including 4 early learning centers, 7- elementary schools, 29 middle schools, 23 high schools. 3 alternative learning centers, 3 exceptional education schools, 26 charter schools. The average age of the buildings is 50 years, the average annual maintenance cost is 19.7 million dollars, and the annual budgeted utilities cost is 26.5 million dollars.">
            <a:extLst>
              <a:ext uri="{FF2B5EF4-FFF2-40B4-BE49-F238E27FC236}">
                <a16:creationId xmlns:a16="http://schemas.microsoft.com/office/drawing/2014/main" id="{2DA3040A-A62D-2C52-655E-C6B8D9448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22" y="3269470"/>
            <a:ext cx="3437780" cy="2628368"/>
          </a:xfrm>
          <a:prstGeom prst="rect">
            <a:avLst/>
          </a:prstGeom>
        </p:spPr>
      </p:pic>
      <p:pic>
        <p:nvPicPr>
          <p:cNvPr id="19" name="Picture 18" descr="Screenshot lists the staff and teachers for a large Tennessee school district, including 10513 staff, of which 6578 are certified, 3935 are support, and the average amount of years served is 10. There are 4895 classroom teachers. In this school district, the highest in Tennessee, the starting teacher salary with a bachelor’s degree is 48121 dollars, with a master’s degree is 53019 dollars, and with a doctorate is 59779 dollars.">
            <a:extLst>
              <a:ext uri="{FF2B5EF4-FFF2-40B4-BE49-F238E27FC236}">
                <a16:creationId xmlns:a16="http://schemas.microsoft.com/office/drawing/2014/main" id="{16F94F3E-7F61-C906-2B4A-1EE538CF11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1792" y="1306799"/>
            <a:ext cx="3724819" cy="4901077"/>
          </a:xfrm>
          <a:prstGeom prst="rect">
            <a:avLst/>
          </a:prstGeom>
        </p:spPr>
      </p:pic>
    </p:spTree>
    <p:extLst>
      <p:ext uri="{BB962C8B-B14F-4D97-AF65-F5344CB8AC3E}">
        <p14:creationId xmlns:p14="http://schemas.microsoft.com/office/powerpoint/2010/main" val="82517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DA9F9-3482-F24A-B62C-D0D4DD6437CA}"/>
              </a:ext>
            </a:extLst>
          </p:cNvPr>
          <p:cNvSpPr>
            <a:spLocks noGrp="1"/>
          </p:cNvSpPr>
          <p:nvPr>
            <p:ph type="title"/>
          </p:nvPr>
        </p:nvSpPr>
        <p:spPr>
          <a:xfrm>
            <a:off x="480152" y="2133600"/>
            <a:ext cx="3406048" cy="2133600"/>
          </a:xfrm>
        </p:spPr>
        <p:txBody>
          <a:bodyPr/>
          <a:lstStyle/>
          <a:p>
            <a:r>
              <a:rPr lang="en-US" sz="3200" b="1" kern="1200" baseline="0">
                <a:solidFill>
                  <a:srgbClr val="386EA4"/>
                </a:solidFill>
                <a:latin typeface="+mn-lt"/>
                <a:ea typeface="+mn-ea"/>
                <a:cs typeface="+mn-cs"/>
              </a:rPr>
              <a:t>Resource Portfolio </a:t>
            </a:r>
            <a:endParaRPr lang="en-US">
              <a:solidFill>
                <a:schemeClr val="tx1"/>
              </a:solidFill>
            </a:endParaRPr>
          </a:p>
        </p:txBody>
      </p:sp>
      <p:sp>
        <p:nvSpPr>
          <p:cNvPr id="4" name="Slide Number Placeholder 3">
            <a:extLst>
              <a:ext uri="{FF2B5EF4-FFF2-40B4-BE49-F238E27FC236}">
                <a16:creationId xmlns:a16="http://schemas.microsoft.com/office/drawing/2014/main" id="{07C11093-6A32-C943-B594-E16134A23426}"/>
              </a:ext>
            </a:extLst>
          </p:cNvPr>
          <p:cNvSpPr>
            <a:spLocks noGrp="1"/>
          </p:cNvSpPr>
          <p:nvPr>
            <p:ph type="sldNum" sz="quarter" idx="7"/>
          </p:nvPr>
        </p:nvSpPr>
        <p:spPr/>
        <p:txBody>
          <a:bodyPr/>
          <a:lstStyle/>
          <a:p>
            <a:fld id="{B6F15528-21DE-4FAA-801E-634DDDAF4B2B}" type="slidenum">
              <a:rPr lang="en-US" smtClean="0"/>
              <a:pPr/>
              <a:t>33</a:t>
            </a:fld>
            <a:endParaRPr lang="en-US"/>
          </a:p>
        </p:txBody>
      </p:sp>
      <p:sp>
        <p:nvSpPr>
          <p:cNvPr id="6" name="Text Placeholder 5">
            <a:extLst>
              <a:ext uri="{FF2B5EF4-FFF2-40B4-BE49-F238E27FC236}">
                <a16:creationId xmlns:a16="http://schemas.microsoft.com/office/drawing/2014/main" id="{2CF6304E-BDD9-774D-DD11-1A9C4C025932}"/>
              </a:ext>
            </a:extLst>
          </p:cNvPr>
          <p:cNvSpPr>
            <a:spLocks noGrp="1"/>
          </p:cNvSpPr>
          <p:nvPr>
            <p:ph type="body" idx="4294967295"/>
          </p:nvPr>
        </p:nvSpPr>
        <p:spPr>
          <a:xfrm>
            <a:off x="480152" y="3716215"/>
            <a:ext cx="4308475" cy="825500"/>
          </a:xfrm>
        </p:spPr>
        <p:txBody>
          <a:bodyPr vert="horz" lIns="0" tIns="0" rIns="0" bIns="0" rtlCol="0" anchor="t">
            <a:normAutofit/>
          </a:bodyPr>
          <a:lstStyle/>
          <a:p>
            <a:pPr marL="0" indent="0">
              <a:buNone/>
            </a:pPr>
            <a:r>
              <a:rPr lang="en-US" sz="2400" b="1" kern="1200" baseline="0" dirty="0">
                <a:solidFill>
                  <a:srgbClr val="386EA4"/>
                </a:solidFill>
                <a:latin typeface="+mn-lt"/>
                <a:ea typeface="+mn-ea"/>
                <a:cs typeface="+mn-cs"/>
              </a:rPr>
              <a:t>Tools to increase your support of LEAs</a:t>
            </a:r>
            <a:endParaRPr lang="en-US" dirty="0"/>
          </a:p>
        </p:txBody>
      </p:sp>
    </p:spTree>
    <p:extLst>
      <p:ext uri="{BB962C8B-B14F-4D97-AF65-F5344CB8AC3E}">
        <p14:creationId xmlns:p14="http://schemas.microsoft.com/office/powerpoint/2010/main" val="874559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A162-2553-DC62-BAA7-2E1E9B698ED9}"/>
              </a:ext>
            </a:extLst>
          </p:cNvPr>
          <p:cNvSpPr>
            <a:spLocks noGrp="1"/>
          </p:cNvSpPr>
          <p:nvPr>
            <p:ph type="title"/>
          </p:nvPr>
        </p:nvSpPr>
        <p:spPr>
          <a:xfrm>
            <a:off x="381000" y="152400"/>
            <a:ext cx="10650908" cy="838200"/>
          </a:xfrm>
        </p:spPr>
        <p:txBody>
          <a:bodyPr/>
          <a:lstStyle/>
          <a:p>
            <a:r>
              <a:rPr lang="en-US" dirty="0">
                <a:latin typeface="Calibri"/>
                <a:ea typeface="Calibri"/>
                <a:cs typeface="Calibri"/>
              </a:rPr>
              <a:t>The Challenge:  </a:t>
            </a:r>
            <a:br>
              <a:rPr lang="en-US" dirty="0">
                <a:latin typeface="Calibri"/>
                <a:ea typeface="Calibri"/>
                <a:cs typeface="Calibri"/>
              </a:rPr>
            </a:br>
            <a:r>
              <a:rPr lang="en-US" dirty="0">
                <a:latin typeface="Calibri"/>
                <a:ea typeface="Calibri"/>
                <a:cs typeface="Calibri"/>
              </a:rPr>
              <a:t>Add one tactic to enhance your efforts to support LEAs</a:t>
            </a:r>
            <a:endParaRPr lang="en-US" dirty="0">
              <a:latin typeface="Calibri"/>
              <a:cs typeface="Calibri"/>
            </a:endParaRPr>
          </a:p>
        </p:txBody>
      </p:sp>
      <p:sp>
        <p:nvSpPr>
          <p:cNvPr id="3" name="Slide Number Placeholder 2">
            <a:extLst>
              <a:ext uri="{FF2B5EF4-FFF2-40B4-BE49-F238E27FC236}">
                <a16:creationId xmlns:a16="http://schemas.microsoft.com/office/drawing/2014/main" id="{4BA25C71-3613-BD65-EF86-F7D3075F8410}"/>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descr="Image demonstrating that by including Pace of Spending; Student Outcomes; and Investment Inputs, Outputs, and Short-/Mid-Term Outcomes can lead to the Communicate and Scale Effective Investments strategy.">
            <a:extLst>
              <a:ext uri="{FF2B5EF4-FFF2-40B4-BE49-F238E27FC236}">
                <a16:creationId xmlns:a16="http://schemas.microsoft.com/office/drawing/2014/main" id="{9766974B-BFDC-CE5F-A77A-7C1985B76575}"/>
              </a:ext>
            </a:extLst>
          </p:cNvPr>
          <p:cNvSpPr/>
          <p:nvPr/>
        </p:nvSpPr>
        <p:spPr>
          <a:xfrm>
            <a:off x="586300" y="1337505"/>
            <a:ext cx="2158999" cy="37394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Calibri"/>
              </a:rPr>
              <a:t>Pace of Spending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7" name="Rectangle: Rounded Corners 6">
            <a:extLst>
              <a:ext uri="{FF2B5EF4-FFF2-40B4-BE49-F238E27FC236}">
                <a16:creationId xmlns:a16="http://schemas.microsoft.com/office/drawing/2014/main" id="{8A5BD73A-F93D-2EE8-FB83-B609F11E9AB7}"/>
              </a:ext>
            </a:extLst>
          </p:cNvPr>
          <p:cNvSpPr/>
          <p:nvPr/>
        </p:nvSpPr>
        <p:spPr>
          <a:xfrm>
            <a:off x="3217333" y="1344561"/>
            <a:ext cx="2158999" cy="37535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n-ea"/>
                <a:cs typeface="Calibri"/>
              </a:rPr>
              <a:t>Student</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n-ea"/>
                <a:cs typeface="Calibri"/>
              </a:rPr>
              <a:t>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p:txBody>
      </p:sp>
      <p:sp>
        <p:nvSpPr>
          <p:cNvPr id="8" name="Rectangle: Rounded Corners 7">
            <a:extLst>
              <a:ext uri="{FF2B5EF4-FFF2-40B4-BE49-F238E27FC236}">
                <a16:creationId xmlns:a16="http://schemas.microsoft.com/office/drawing/2014/main" id="{D9CCFC37-98B0-4C52-ED5E-66E477DE961C}"/>
              </a:ext>
            </a:extLst>
          </p:cNvPr>
          <p:cNvSpPr/>
          <p:nvPr/>
        </p:nvSpPr>
        <p:spPr>
          <a:xfrm>
            <a:off x="5914245" y="1337505"/>
            <a:ext cx="2158999" cy="36900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Calibri"/>
              </a:rPr>
              <a:t>Investment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Inputs,</a:t>
            </a:r>
            <a:r>
              <a:rPr kumimoji="0" lang="en-US" sz="2400" b="0" i="0" u="none" strike="noStrike" kern="1200" cap="none" spc="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Outputs, and Short- / Mid-Term Outcomes</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18" name="Half Frame 17">
            <a:extLst>
              <a:ext uri="{FF2B5EF4-FFF2-40B4-BE49-F238E27FC236}">
                <a16:creationId xmlns:a16="http://schemas.microsoft.com/office/drawing/2014/main" id="{2030ABC8-E89A-5E01-82C4-8C7CD2F2F4C0}"/>
              </a:ext>
            </a:extLst>
          </p:cNvPr>
          <p:cNvSpPr/>
          <p:nvPr/>
        </p:nvSpPr>
        <p:spPr>
          <a:xfrm rot="8040000">
            <a:off x="8057444" y="3094337"/>
            <a:ext cx="522111" cy="578555"/>
          </a:xfrm>
          <a:prstGeom prst="halfFram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46DA2"/>
              </a:solidFill>
              <a:effectLst/>
              <a:uLnTx/>
              <a:uFillTx/>
              <a:latin typeface="Calibri"/>
              <a:ea typeface="+mn-ea"/>
              <a:cs typeface="+mn-cs"/>
            </a:endParaRPr>
          </a:p>
        </p:txBody>
      </p:sp>
      <p:sp>
        <p:nvSpPr>
          <p:cNvPr id="19" name="Plus Sign 18">
            <a:extLst>
              <a:ext uri="{FF2B5EF4-FFF2-40B4-BE49-F238E27FC236}">
                <a16:creationId xmlns:a16="http://schemas.microsoft.com/office/drawing/2014/main" id="{C82B7B43-F98A-DD91-F1D4-63B74914777F}"/>
              </a:ext>
            </a:extLst>
          </p:cNvPr>
          <p:cNvSpPr/>
          <p:nvPr/>
        </p:nvSpPr>
        <p:spPr>
          <a:xfrm>
            <a:off x="2850444" y="3327172"/>
            <a:ext cx="253999" cy="338666"/>
          </a:xfrm>
          <a:prstGeom prst="mathPlus">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0160">
                <a:solidFill>
                  <a:srgbClr val="4690D8"/>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endParaRPr>
          </a:p>
        </p:txBody>
      </p:sp>
      <p:sp>
        <p:nvSpPr>
          <p:cNvPr id="20" name="Plus Sign 19">
            <a:extLst>
              <a:ext uri="{FF2B5EF4-FFF2-40B4-BE49-F238E27FC236}">
                <a16:creationId xmlns:a16="http://schemas.microsoft.com/office/drawing/2014/main" id="{FED2E622-8C0D-C16E-4047-F78E301C0EC1}"/>
              </a:ext>
            </a:extLst>
          </p:cNvPr>
          <p:cNvSpPr/>
          <p:nvPr/>
        </p:nvSpPr>
        <p:spPr>
          <a:xfrm>
            <a:off x="5489222" y="3256616"/>
            <a:ext cx="253999" cy="338666"/>
          </a:xfrm>
          <a:prstGeom prst="mathPlus">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4" name="Graphic 23" descr="Dollar with solid fill">
            <a:extLst>
              <a:ext uri="{FF2B5EF4-FFF2-40B4-BE49-F238E27FC236}">
                <a16:creationId xmlns:a16="http://schemas.microsoft.com/office/drawing/2014/main" id="{7951FA6F-0A32-786D-E741-58BCCF68B0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561" y="1954639"/>
            <a:ext cx="914400" cy="914400"/>
          </a:xfrm>
          <a:prstGeom prst="rect">
            <a:avLst/>
          </a:prstGeom>
        </p:spPr>
      </p:pic>
      <p:sp>
        <p:nvSpPr>
          <p:cNvPr id="25" name="Oval 24">
            <a:extLst>
              <a:ext uri="{FF2B5EF4-FFF2-40B4-BE49-F238E27FC236}">
                <a16:creationId xmlns:a16="http://schemas.microsoft.com/office/drawing/2014/main" id="{0E9BFB50-E526-17DA-F96A-FC61F194E840}"/>
              </a:ext>
            </a:extLst>
          </p:cNvPr>
          <p:cNvSpPr/>
          <p:nvPr/>
        </p:nvSpPr>
        <p:spPr>
          <a:xfrm>
            <a:off x="951761" y="1786372"/>
            <a:ext cx="1253133" cy="116607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4BC21D-A630-1259-041D-0C5B309C097F}"/>
              </a:ext>
            </a:extLst>
          </p:cNvPr>
          <p:cNvPicPr>
            <a:picLocks noChangeAspect="1"/>
          </p:cNvPicPr>
          <p:nvPr/>
        </p:nvPicPr>
        <p:blipFill>
          <a:blip r:embed="rId5"/>
          <a:stretch>
            <a:fillRect/>
          </a:stretch>
        </p:blipFill>
        <p:spPr>
          <a:xfrm>
            <a:off x="3354124" y="1708007"/>
            <a:ext cx="1707559" cy="1475780"/>
          </a:xfrm>
          <a:prstGeom prst="rect">
            <a:avLst/>
          </a:prstGeom>
        </p:spPr>
      </p:pic>
      <p:pic>
        <p:nvPicPr>
          <p:cNvPr id="13" name="Picture 12">
            <a:extLst>
              <a:ext uri="{FF2B5EF4-FFF2-40B4-BE49-F238E27FC236}">
                <a16:creationId xmlns:a16="http://schemas.microsoft.com/office/drawing/2014/main" id="{A7000EFE-E4C7-11F8-6193-15BAD683C63A}"/>
              </a:ext>
            </a:extLst>
          </p:cNvPr>
          <p:cNvPicPr>
            <a:picLocks noChangeAspect="1"/>
          </p:cNvPicPr>
          <p:nvPr/>
        </p:nvPicPr>
        <p:blipFill>
          <a:blip r:embed="rId6"/>
          <a:stretch>
            <a:fillRect/>
          </a:stretch>
        </p:blipFill>
        <p:spPr>
          <a:xfrm>
            <a:off x="6335479" y="1714216"/>
            <a:ext cx="1328188" cy="1449367"/>
          </a:xfrm>
          <a:prstGeom prst="rect">
            <a:avLst/>
          </a:prstGeom>
        </p:spPr>
      </p:pic>
      <p:grpSp>
        <p:nvGrpSpPr>
          <p:cNvPr id="16" name="Group 15">
            <a:extLst>
              <a:ext uri="{FF2B5EF4-FFF2-40B4-BE49-F238E27FC236}">
                <a16:creationId xmlns:a16="http://schemas.microsoft.com/office/drawing/2014/main" id="{1DEB9BCF-27C8-D608-B6EC-FC945A5C8517}"/>
              </a:ext>
            </a:extLst>
          </p:cNvPr>
          <p:cNvGrpSpPr/>
          <p:nvPr/>
        </p:nvGrpSpPr>
        <p:grpSpPr>
          <a:xfrm>
            <a:off x="9008565" y="1344560"/>
            <a:ext cx="2158999" cy="3682999"/>
            <a:chOff x="9008565" y="1344560"/>
            <a:chExt cx="2158999" cy="3682999"/>
          </a:xfrm>
        </p:grpSpPr>
        <p:sp>
          <p:nvSpPr>
            <p:cNvPr id="10" name="Rectangle: Rounded Corners 9">
              <a:extLst>
                <a:ext uri="{FF2B5EF4-FFF2-40B4-BE49-F238E27FC236}">
                  <a16:creationId xmlns:a16="http://schemas.microsoft.com/office/drawing/2014/main" id="{50DC7663-58A7-E2B7-CB30-C5C45CFAE6B2}"/>
                </a:ext>
              </a:extLst>
            </p:cNvPr>
            <p:cNvSpPr/>
            <p:nvPr/>
          </p:nvSpPr>
          <p:spPr>
            <a:xfrm>
              <a:off x="9008565" y="1344560"/>
              <a:ext cx="2158999" cy="36829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a:ea typeface="+mn-ea"/>
                  <a:cs typeface="Calibri"/>
                </a:rPr>
                <a:t>Communicate and Scale Effective Investments</a:t>
              </a:r>
              <a:endParaRPr kumimoji="0" lang="en-US" sz="1800" b="0" i="0" u="none" strike="noStrike" kern="1200" cap="none" spc="0" normalizeH="0" baseline="0" noProof="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Calibri"/>
              </a:endParaRPr>
            </a:p>
          </p:txBody>
        </p:sp>
        <p:pic>
          <p:nvPicPr>
            <p:cNvPr id="15" name="Picture 14" descr="A green sign with a white arrow pointing up&#10;&#10;Description automatically generated">
              <a:extLst>
                <a:ext uri="{FF2B5EF4-FFF2-40B4-BE49-F238E27FC236}">
                  <a16:creationId xmlns:a16="http://schemas.microsoft.com/office/drawing/2014/main" id="{A653C053-A9DA-4304-4036-81EF7A03CF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3023" y="1592393"/>
              <a:ext cx="1457377" cy="1665631"/>
            </a:xfrm>
            <a:prstGeom prst="rect">
              <a:avLst/>
            </a:prstGeom>
          </p:spPr>
        </p:pic>
      </p:grpSp>
    </p:spTree>
    <p:extLst>
      <p:ext uri="{BB962C8B-B14F-4D97-AF65-F5344CB8AC3E}">
        <p14:creationId xmlns:p14="http://schemas.microsoft.com/office/powerpoint/2010/main" val="528862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2D4AF-0C3D-4AFA-14A5-43B676F02759}"/>
              </a:ext>
            </a:extLst>
          </p:cNvPr>
          <p:cNvSpPr>
            <a:spLocks noGrp="1"/>
          </p:cNvSpPr>
          <p:nvPr>
            <p:ph type="title"/>
          </p:nvPr>
        </p:nvSpPr>
        <p:spPr>
          <a:xfrm>
            <a:off x="381000" y="152400"/>
            <a:ext cx="10035447" cy="977884"/>
          </a:xfrm>
        </p:spPr>
        <p:txBody>
          <a:bodyPr/>
          <a:lstStyle/>
          <a:p>
            <a:r>
              <a:rPr lang="en-US" dirty="0">
                <a:latin typeface="Calibri"/>
                <a:ea typeface="Calibri"/>
                <a:cs typeface="Calibri"/>
              </a:rPr>
              <a:t>Determining impact of interventions </a:t>
            </a:r>
            <a:r>
              <a:rPr lang="en-US" i="1" dirty="0">
                <a:latin typeface="Calibri"/>
                <a:ea typeface="Calibri"/>
                <a:cs typeface="Calibri"/>
              </a:rPr>
              <a:t>now</a:t>
            </a:r>
            <a:r>
              <a:rPr lang="en-US" dirty="0">
                <a:latin typeface="Calibri"/>
                <a:ea typeface="Calibri"/>
                <a:cs typeface="Calibri"/>
              </a:rPr>
              <a:t> gives you time to influence policy and budgetary decisions</a:t>
            </a:r>
            <a:endParaRPr lang="en-US" dirty="0">
              <a:ea typeface="Calibri"/>
            </a:endParaRPr>
          </a:p>
        </p:txBody>
      </p:sp>
      <p:graphicFrame>
        <p:nvGraphicFramePr>
          <p:cNvPr id="5" name="Content Placeholder 4" descr="This chart includes a one-year timeline from September 2023 to September 2024 and maps out different budgetary sessions that will be coming up for SEAs and LEAs and what should be actions should take place by that time frame. A call out box emphasizes the ESSER obligation deadline in September 2024.">
            <a:extLst>
              <a:ext uri="{FF2B5EF4-FFF2-40B4-BE49-F238E27FC236}">
                <a16:creationId xmlns:a16="http://schemas.microsoft.com/office/drawing/2014/main" id="{1A39F4C8-9CED-A70C-A67C-2B63CB90CBEA}"/>
              </a:ext>
            </a:extLst>
          </p:cNvPr>
          <p:cNvGraphicFramePr>
            <a:graphicFrameLocks noGrp="1"/>
          </p:cNvGraphicFramePr>
          <p:nvPr>
            <p:ph sz="quarter" idx="14"/>
            <p:extLst>
              <p:ext uri="{D42A27DB-BD31-4B8C-83A1-F6EECF244321}">
                <p14:modId xmlns:p14="http://schemas.microsoft.com/office/powerpoint/2010/main" val="2704233470"/>
              </p:ext>
            </p:extLst>
          </p:nvPr>
        </p:nvGraphicFramePr>
        <p:xfrm>
          <a:off x="479424" y="1527175"/>
          <a:ext cx="10950575" cy="4114816"/>
        </p:xfrm>
        <a:graphic>
          <a:graphicData uri="http://schemas.openxmlformats.org/drawingml/2006/table">
            <a:tbl>
              <a:tblPr firstRow="1" bandRow="1">
                <a:tableStyleId>{5C22544A-7EE6-4342-B048-85BDC9FD1C3A}</a:tableStyleId>
              </a:tblPr>
              <a:tblGrid>
                <a:gridCol w="842792">
                  <a:extLst>
                    <a:ext uri="{9D8B030D-6E8A-4147-A177-3AD203B41FA5}">
                      <a16:colId xmlns:a16="http://schemas.microsoft.com/office/drawing/2014/main" val="121865754"/>
                    </a:ext>
                  </a:extLst>
                </a:gridCol>
                <a:gridCol w="842792">
                  <a:extLst>
                    <a:ext uri="{9D8B030D-6E8A-4147-A177-3AD203B41FA5}">
                      <a16:colId xmlns:a16="http://schemas.microsoft.com/office/drawing/2014/main" val="1796056941"/>
                    </a:ext>
                  </a:extLst>
                </a:gridCol>
                <a:gridCol w="903564">
                  <a:extLst>
                    <a:ext uri="{9D8B030D-6E8A-4147-A177-3AD203B41FA5}">
                      <a16:colId xmlns:a16="http://schemas.microsoft.com/office/drawing/2014/main" val="551347306"/>
                    </a:ext>
                  </a:extLst>
                </a:gridCol>
                <a:gridCol w="779160">
                  <a:extLst>
                    <a:ext uri="{9D8B030D-6E8A-4147-A177-3AD203B41FA5}">
                      <a16:colId xmlns:a16="http://schemas.microsoft.com/office/drawing/2014/main" val="4155637572"/>
                    </a:ext>
                  </a:extLst>
                </a:gridCol>
                <a:gridCol w="842792">
                  <a:extLst>
                    <a:ext uri="{9D8B030D-6E8A-4147-A177-3AD203B41FA5}">
                      <a16:colId xmlns:a16="http://schemas.microsoft.com/office/drawing/2014/main" val="1135353575"/>
                    </a:ext>
                  </a:extLst>
                </a:gridCol>
                <a:gridCol w="842792">
                  <a:extLst>
                    <a:ext uri="{9D8B030D-6E8A-4147-A177-3AD203B41FA5}">
                      <a16:colId xmlns:a16="http://schemas.microsoft.com/office/drawing/2014/main" val="2219859423"/>
                    </a:ext>
                  </a:extLst>
                </a:gridCol>
                <a:gridCol w="839931">
                  <a:extLst>
                    <a:ext uri="{9D8B030D-6E8A-4147-A177-3AD203B41FA5}">
                      <a16:colId xmlns:a16="http://schemas.microsoft.com/office/drawing/2014/main" val="649322498"/>
                    </a:ext>
                  </a:extLst>
                </a:gridCol>
                <a:gridCol w="842792">
                  <a:extLst>
                    <a:ext uri="{9D8B030D-6E8A-4147-A177-3AD203B41FA5}">
                      <a16:colId xmlns:a16="http://schemas.microsoft.com/office/drawing/2014/main" val="2658433849"/>
                    </a:ext>
                  </a:extLst>
                </a:gridCol>
                <a:gridCol w="842792">
                  <a:extLst>
                    <a:ext uri="{9D8B030D-6E8A-4147-A177-3AD203B41FA5}">
                      <a16:colId xmlns:a16="http://schemas.microsoft.com/office/drawing/2014/main" val="30629211"/>
                    </a:ext>
                  </a:extLst>
                </a:gridCol>
                <a:gridCol w="842792">
                  <a:extLst>
                    <a:ext uri="{9D8B030D-6E8A-4147-A177-3AD203B41FA5}">
                      <a16:colId xmlns:a16="http://schemas.microsoft.com/office/drawing/2014/main" val="1924024581"/>
                    </a:ext>
                  </a:extLst>
                </a:gridCol>
                <a:gridCol w="842792">
                  <a:extLst>
                    <a:ext uri="{9D8B030D-6E8A-4147-A177-3AD203B41FA5}">
                      <a16:colId xmlns:a16="http://schemas.microsoft.com/office/drawing/2014/main" val="2288218366"/>
                    </a:ext>
                  </a:extLst>
                </a:gridCol>
                <a:gridCol w="842792">
                  <a:extLst>
                    <a:ext uri="{9D8B030D-6E8A-4147-A177-3AD203B41FA5}">
                      <a16:colId xmlns:a16="http://schemas.microsoft.com/office/drawing/2014/main" val="4248768035"/>
                    </a:ext>
                  </a:extLst>
                </a:gridCol>
                <a:gridCol w="842792">
                  <a:extLst>
                    <a:ext uri="{9D8B030D-6E8A-4147-A177-3AD203B41FA5}">
                      <a16:colId xmlns:a16="http://schemas.microsoft.com/office/drawing/2014/main" val="3296368772"/>
                    </a:ext>
                  </a:extLst>
                </a:gridCol>
              </a:tblGrid>
              <a:tr h="773167">
                <a:tc>
                  <a:txBody>
                    <a:bodyPr/>
                    <a:lstStyle/>
                    <a:p>
                      <a:r>
                        <a:rPr lang="en-US"/>
                        <a:t>SEPT</a:t>
                      </a:r>
                    </a:p>
                  </a:txBody>
                  <a:tcPr anchor="ctr"/>
                </a:tc>
                <a:tc>
                  <a:txBody>
                    <a:bodyPr/>
                    <a:lstStyle/>
                    <a:p>
                      <a:r>
                        <a:rPr lang="en-US"/>
                        <a:t>OCT</a:t>
                      </a:r>
                    </a:p>
                  </a:txBody>
                  <a:tcPr anchor="ctr"/>
                </a:tc>
                <a:tc>
                  <a:txBody>
                    <a:bodyPr/>
                    <a:lstStyle/>
                    <a:p>
                      <a:r>
                        <a:rPr lang="en-US"/>
                        <a:t>NOV</a:t>
                      </a:r>
                    </a:p>
                  </a:txBody>
                  <a:tcPr anchor="ctr"/>
                </a:tc>
                <a:tc>
                  <a:txBody>
                    <a:bodyPr/>
                    <a:lstStyle/>
                    <a:p>
                      <a:r>
                        <a:rPr lang="en-US"/>
                        <a:t>DEC</a:t>
                      </a:r>
                    </a:p>
                  </a:txBody>
                  <a:tcPr anchor="ctr"/>
                </a:tc>
                <a:tc>
                  <a:txBody>
                    <a:bodyPr/>
                    <a:lstStyle/>
                    <a:p>
                      <a:r>
                        <a:rPr lang="en-US"/>
                        <a:t>JAN</a:t>
                      </a:r>
                    </a:p>
                  </a:txBody>
                  <a:tcPr anchor="ctr"/>
                </a:tc>
                <a:tc>
                  <a:txBody>
                    <a:bodyPr/>
                    <a:lstStyle/>
                    <a:p>
                      <a:r>
                        <a:rPr lang="en-US"/>
                        <a:t>FEB</a:t>
                      </a:r>
                    </a:p>
                  </a:txBody>
                  <a:tcPr anchor="ctr"/>
                </a:tc>
                <a:tc>
                  <a:txBody>
                    <a:bodyPr/>
                    <a:lstStyle/>
                    <a:p>
                      <a:r>
                        <a:rPr lang="en-US"/>
                        <a:t>MAR</a:t>
                      </a:r>
                    </a:p>
                  </a:txBody>
                  <a:tcPr anchor="ctr"/>
                </a:tc>
                <a:tc>
                  <a:txBody>
                    <a:bodyPr/>
                    <a:lstStyle/>
                    <a:p>
                      <a:r>
                        <a:rPr lang="en-US"/>
                        <a:t>APR</a:t>
                      </a:r>
                    </a:p>
                  </a:txBody>
                  <a:tcPr anchor="ctr"/>
                </a:tc>
                <a:tc>
                  <a:txBody>
                    <a:bodyPr/>
                    <a:lstStyle/>
                    <a:p>
                      <a:r>
                        <a:rPr lang="en-US"/>
                        <a:t>MAY</a:t>
                      </a:r>
                    </a:p>
                  </a:txBody>
                  <a:tcPr anchor="ctr"/>
                </a:tc>
                <a:tc>
                  <a:txBody>
                    <a:bodyPr/>
                    <a:lstStyle/>
                    <a:p>
                      <a:r>
                        <a:rPr lang="en-US"/>
                        <a:t>JUNE</a:t>
                      </a:r>
                    </a:p>
                  </a:txBody>
                  <a:tcPr anchor="ctr"/>
                </a:tc>
                <a:tc>
                  <a:txBody>
                    <a:bodyPr/>
                    <a:lstStyle/>
                    <a:p>
                      <a:r>
                        <a:rPr lang="en-US"/>
                        <a:t>JULY</a:t>
                      </a:r>
                    </a:p>
                  </a:txBody>
                  <a:tcPr anchor="ctr"/>
                </a:tc>
                <a:tc>
                  <a:txBody>
                    <a:bodyPr/>
                    <a:lstStyle/>
                    <a:p>
                      <a:r>
                        <a:rPr lang="en-US"/>
                        <a:t>AUG</a:t>
                      </a:r>
                    </a:p>
                  </a:txBody>
                  <a:tcPr anchor="ctr"/>
                </a:tc>
                <a:tc>
                  <a:txBody>
                    <a:bodyPr/>
                    <a:lstStyle/>
                    <a:p>
                      <a:r>
                        <a:rPr lang="en-US"/>
                        <a:t>SEPT</a:t>
                      </a:r>
                    </a:p>
                  </a:txBody>
                  <a:tcPr anchor="ctr"/>
                </a:tc>
                <a:extLst>
                  <a:ext uri="{0D108BD9-81ED-4DB2-BD59-A6C34878D82A}">
                    <a16:rowId xmlns:a16="http://schemas.microsoft.com/office/drawing/2014/main" val="2949964540"/>
                  </a:ext>
                </a:extLst>
              </a:tr>
              <a:tr h="3341649">
                <a:tc gridSpan="4">
                  <a:txBody>
                    <a:bodyPr/>
                    <a:lstStyle/>
                    <a:p>
                      <a:r>
                        <a:rPr lang="en-US" dirty="0"/>
                        <a:t>2023</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lvl="0">
                        <a:buNone/>
                      </a:pP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lvl="0" algn="r"/>
                      <a:r>
                        <a:rPr lang="en-US" dirty="0"/>
                        <a:t>2024</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139097"/>
                  </a:ext>
                </a:extLst>
              </a:tr>
            </a:tbl>
          </a:graphicData>
        </a:graphic>
      </p:graphicFrame>
      <p:sp>
        <p:nvSpPr>
          <p:cNvPr id="4" name="Slide Number Placeholder 3">
            <a:extLst>
              <a:ext uri="{FF2B5EF4-FFF2-40B4-BE49-F238E27FC236}">
                <a16:creationId xmlns:a16="http://schemas.microsoft.com/office/drawing/2014/main" id="{B7C548D7-4142-E17A-C5E9-6E71B51F1F89}"/>
              </a:ext>
            </a:extLst>
          </p:cNvPr>
          <p:cNvSpPr>
            <a:spLocks noGrp="1"/>
          </p:cNvSpPr>
          <p:nvPr>
            <p:ph type="sldNum" sz="quarter" idx="7"/>
          </p:nvPr>
        </p:nvSpPr>
        <p:spPr/>
        <p:txBody>
          <a:bodyPr/>
          <a:lstStyle/>
          <a:p>
            <a:fld id="{B6F15528-21DE-4FAA-801E-634DDDAF4B2B}" type="slidenum">
              <a:rPr lang="en-US" smtClean="0"/>
              <a:pPr/>
              <a:t>35</a:t>
            </a:fld>
            <a:endParaRPr lang="en-US"/>
          </a:p>
        </p:txBody>
      </p:sp>
      <p:sp>
        <p:nvSpPr>
          <p:cNvPr id="2" name="Rectangle: Rounded Corners 1">
            <a:extLst>
              <a:ext uri="{FF2B5EF4-FFF2-40B4-BE49-F238E27FC236}">
                <a16:creationId xmlns:a16="http://schemas.microsoft.com/office/drawing/2014/main" id="{CB41B703-1797-7E20-9C58-9FF31E6B73F0}"/>
              </a:ext>
            </a:extLst>
          </p:cNvPr>
          <p:cNvSpPr/>
          <p:nvPr/>
        </p:nvSpPr>
        <p:spPr>
          <a:xfrm>
            <a:off x="2794000" y="3632200"/>
            <a:ext cx="1943100" cy="1739900"/>
          </a:xfrm>
          <a:prstGeom prst="roundRect">
            <a:avLst/>
          </a:prstGeom>
          <a:solidFill>
            <a:srgbClr val="194309"/>
          </a:solidFill>
          <a:ln>
            <a:solidFill>
              <a:srgbClr val="1943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a typeface="Calibri"/>
                <a:cs typeface="Calibri"/>
              </a:rPr>
              <a:t>1st Board budget work session</a:t>
            </a:r>
          </a:p>
          <a:p>
            <a:pPr algn="ctr"/>
            <a:endParaRPr lang="en-US" dirty="0">
              <a:ea typeface="Calibri"/>
              <a:cs typeface="Calibri"/>
            </a:endParaRPr>
          </a:p>
          <a:p>
            <a:pPr algn="ctr"/>
            <a:r>
              <a:rPr lang="en-US" dirty="0">
                <a:ea typeface="Calibri"/>
                <a:cs typeface="Calibri"/>
              </a:rPr>
              <a:t>Examine data, Set priorities</a:t>
            </a:r>
          </a:p>
        </p:txBody>
      </p:sp>
      <p:sp>
        <p:nvSpPr>
          <p:cNvPr id="6" name="Rectangle: Rounded Corners 5">
            <a:extLst>
              <a:ext uri="{FF2B5EF4-FFF2-40B4-BE49-F238E27FC236}">
                <a16:creationId xmlns:a16="http://schemas.microsoft.com/office/drawing/2014/main" id="{75CAA215-AD11-8B8F-52E1-EA2E00E0BDDC}"/>
              </a:ext>
            </a:extLst>
          </p:cNvPr>
          <p:cNvSpPr/>
          <p:nvPr/>
        </p:nvSpPr>
        <p:spPr>
          <a:xfrm>
            <a:off x="5257799" y="3657600"/>
            <a:ext cx="2082800" cy="1689100"/>
          </a:xfrm>
          <a:prstGeom prst="roundRect">
            <a:avLst/>
          </a:prstGeom>
          <a:solidFill>
            <a:srgbClr val="194309"/>
          </a:solidFill>
          <a:ln>
            <a:solidFill>
              <a:srgbClr val="19430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2nd Board budget work session</a:t>
            </a:r>
          </a:p>
          <a:p>
            <a:pPr algn="ctr"/>
            <a:endParaRPr lang="en-US" dirty="0">
              <a:ea typeface="Calibri"/>
              <a:cs typeface="Calibri"/>
            </a:endParaRPr>
          </a:p>
          <a:p>
            <a:pPr algn="ctr"/>
            <a:r>
              <a:rPr lang="en-US" dirty="0">
                <a:ea typeface="Calibri"/>
                <a:cs typeface="Calibri"/>
              </a:rPr>
              <a:t>Quantify and narrow options</a:t>
            </a:r>
            <a:endParaRPr lang="en-US" dirty="0"/>
          </a:p>
        </p:txBody>
      </p:sp>
      <p:sp>
        <p:nvSpPr>
          <p:cNvPr id="7" name="Rectangle: Rounded Corners 6">
            <a:extLst>
              <a:ext uri="{FF2B5EF4-FFF2-40B4-BE49-F238E27FC236}">
                <a16:creationId xmlns:a16="http://schemas.microsoft.com/office/drawing/2014/main" id="{6CE2491B-A3F2-E22E-E6A5-37F813BD7185}"/>
              </a:ext>
            </a:extLst>
          </p:cNvPr>
          <p:cNvSpPr/>
          <p:nvPr/>
        </p:nvSpPr>
        <p:spPr>
          <a:xfrm>
            <a:off x="7835899" y="3657600"/>
            <a:ext cx="1231900" cy="1651000"/>
          </a:xfrm>
          <a:prstGeom prst="roundRect">
            <a:avLst/>
          </a:prstGeom>
          <a:solidFill>
            <a:srgbClr val="194309"/>
          </a:solidFill>
          <a:ln>
            <a:solidFill>
              <a:srgbClr val="19430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ea typeface="Calibri"/>
                <a:cs typeface="Calibri"/>
              </a:rPr>
              <a:t>Final board vote on 24–25 budget</a:t>
            </a:r>
          </a:p>
        </p:txBody>
      </p:sp>
      <p:sp>
        <p:nvSpPr>
          <p:cNvPr id="8" name="Rectangle: Rounded Corners 7">
            <a:extLst>
              <a:ext uri="{FF2B5EF4-FFF2-40B4-BE49-F238E27FC236}">
                <a16:creationId xmlns:a16="http://schemas.microsoft.com/office/drawing/2014/main" id="{C27C641C-A78D-FF2D-2CCE-DBB4A07AC3F9}"/>
              </a:ext>
            </a:extLst>
          </p:cNvPr>
          <p:cNvSpPr/>
          <p:nvPr/>
        </p:nvSpPr>
        <p:spPr>
          <a:xfrm>
            <a:off x="3937000" y="2463800"/>
            <a:ext cx="2933700"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State legislative sessions</a:t>
            </a:r>
            <a:endParaRPr lang="en-US"/>
          </a:p>
        </p:txBody>
      </p:sp>
      <p:sp>
        <p:nvSpPr>
          <p:cNvPr id="9" name="Arrow: Right 8">
            <a:extLst>
              <a:ext uri="{FF2B5EF4-FFF2-40B4-BE49-F238E27FC236}">
                <a16:creationId xmlns:a16="http://schemas.microsoft.com/office/drawing/2014/main" id="{0535BA54-D5A0-B28A-C722-5A662CA7AA09}"/>
              </a:ext>
            </a:extLst>
          </p:cNvPr>
          <p:cNvSpPr/>
          <p:nvPr/>
        </p:nvSpPr>
        <p:spPr>
          <a:xfrm>
            <a:off x="1168400" y="2641600"/>
            <a:ext cx="1079500" cy="736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SEA</a:t>
            </a:r>
          </a:p>
        </p:txBody>
      </p:sp>
      <p:sp>
        <p:nvSpPr>
          <p:cNvPr id="10" name="Arrow: Right 9">
            <a:extLst>
              <a:ext uri="{FF2B5EF4-FFF2-40B4-BE49-F238E27FC236}">
                <a16:creationId xmlns:a16="http://schemas.microsoft.com/office/drawing/2014/main" id="{74ECE16F-BB11-DCFB-F33A-2980372DEE8D}"/>
              </a:ext>
            </a:extLst>
          </p:cNvPr>
          <p:cNvSpPr/>
          <p:nvPr/>
        </p:nvSpPr>
        <p:spPr>
          <a:xfrm>
            <a:off x="1168400" y="4064000"/>
            <a:ext cx="1079500" cy="736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LEA</a:t>
            </a:r>
          </a:p>
        </p:txBody>
      </p:sp>
      <p:sp>
        <p:nvSpPr>
          <p:cNvPr id="11" name="Rectangle: Rounded Corners 10">
            <a:extLst>
              <a:ext uri="{FF2B5EF4-FFF2-40B4-BE49-F238E27FC236}">
                <a16:creationId xmlns:a16="http://schemas.microsoft.com/office/drawing/2014/main" id="{7B4517EA-9411-CC4E-B45F-FF4FACE45F0E}"/>
              </a:ext>
            </a:extLst>
          </p:cNvPr>
          <p:cNvSpPr/>
          <p:nvPr/>
        </p:nvSpPr>
        <p:spPr>
          <a:xfrm>
            <a:off x="9906000" y="3632200"/>
            <a:ext cx="1193800" cy="16129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ea typeface="Calibri"/>
                <a:cs typeface="Calibri"/>
              </a:rPr>
              <a:t>2024–25 School Year Begins</a:t>
            </a:r>
            <a:endParaRPr lang="en-US" dirty="0"/>
          </a:p>
        </p:txBody>
      </p:sp>
      <p:sp>
        <p:nvSpPr>
          <p:cNvPr id="12" name="Rectangle 11">
            <a:extLst>
              <a:ext uri="{FF2B5EF4-FFF2-40B4-BE49-F238E27FC236}">
                <a16:creationId xmlns:a16="http://schemas.microsoft.com/office/drawing/2014/main" id="{4D79C87D-E699-6C39-CD54-5EFD4034BDE3}"/>
              </a:ext>
            </a:extLst>
          </p:cNvPr>
          <p:cNvSpPr/>
          <p:nvPr/>
        </p:nvSpPr>
        <p:spPr>
          <a:xfrm>
            <a:off x="10602410" y="749284"/>
            <a:ext cx="1208590" cy="762000"/>
          </a:xfrm>
          <a:prstGeom prst="rect">
            <a:avLst/>
          </a:prstGeom>
          <a:solidFill>
            <a:srgbClr val="004C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ea typeface="Calibri"/>
                <a:cs typeface="Calibri"/>
              </a:rPr>
              <a:t>ESSER obligation deadline!</a:t>
            </a:r>
            <a:endParaRPr lang="en-US" sz="1600" dirty="0"/>
          </a:p>
        </p:txBody>
      </p:sp>
      <p:sp>
        <p:nvSpPr>
          <p:cNvPr id="13" name="TextBox 12">
            <a:extLst>
              <a:ext uri="{FF2B5EF4-FFF2-40B4-BE49-F238E27FC236}">
                <a16:creationId xmlns:a16="http://schemas.microsoft.com/office/drawing/2014/main" id="{12D62EE4-2F3C-DE84-8F48-0E0F1886EC0B}"/>
              </a:ext>
            </a:extLst>
          </p:cNvPr>
          <p:cNvSpPr txBox="1"/>
          <p:nvPr/>
        </p:nvSpPr>
        <p:spPr>
          <a:xfrm>
            <a:off x="381000" y="6449199"/>
            <a:ext cx="5314720" cy="338554"/>
          </a:xfrm>
          <a:prstGeom prst="rect">
            <a:avLst/>
          </a:prstGeom>
          <a:noFill/>
        </p:spPr>
        <p:txBody>
          <a:bodyPr wrap="square" rtlCol="0">
            <a:spAutoFit/>
          </a:bodyPr>
          <a:lstStyle/>
          <a:p>
            <a:r>
              <a:rPr lang="en-US" sz="1600" dirty="0"/>
              <a:t>Source: Adapted from Edunomics Lab, Wild Ride Ahead, 2023</a:t>
            </a:r>
          </a:p>
        </p:txBody>
      </p:sp>
    </p:spTree>
    <p:extLst>
      <p:ext uri="{BB962C8B-B14F-4D97-AF65-F5344CB8AC3E}">
        <p14:creationId xmlns:p14="http://schemas.microsoft.com/office/powerpoint/2010/main" val="179019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C2FF-11F9-7B1A-FD68-13D06FA9A307}"/>
              </a:ext>
            </a:extLst>
          </p:cNvPr>
          <p:cNvSpPr>
            <a:spLocks noGrp="1"/>
          </p:cNvSpPr>
          <p:nvPr>
            <p:ph type="title"/>
          </p:nvPr>
        </p:nvSpPr>
        <p:spPr>
          <a:xfrm>
            <a:off x="449239" y="243827"/>
            <a:ext cx="10035447" cy="1009786"/>
          </a:xfrm>
        </p:spPr>
        <p:txBody>
          <a:bodyPr/>
          <a:lstStyle/>
          <a:p>
            <a:r>
              <a:rPr lang="en-US" dirty="0">
                <a:latin typeface="Calibri"/>
                <a:ea typeface="Calibri"/>
                <a:cs typeface="Calibri"/>
              </a:rPr>
              <a:t>Support LEAs that are not on track to spend all their funds with evidence-based actions</a:t>
            </a:r>
            <a:endParaRPr lang="en-US" dirty="0">
              <a:ea typeface="Calibri"/>
            </a:endParaRPr>
          </a:p>
        </p:txBody>
      </p:sp>
      <p:sp>
        <p:nvSpPr>
          <p:cNvPr id="5" name="Content Placeholder 4">
            <a:extLst>
              <a:ext uri="{FF2B5EF4-FFF2-40B4-BE49-F238E27FC236}">
                <a16:creationId xmlns:a16="http://schemas.microsoft.com/office/drawing/2014/main" id="{65AA7493-3092-C5BF-56E7-AD321142276B}"/>
              </a:ext>
            </a:extLst>
          </p:cNvPr>
          <p:cNvSpPr>
            <a:spLocks noGrp="1"/>
          </p:cNvSpPr>
          <p:nvPr>
            <p:ph sz="quarter" idx="14"/>
          </p:nvPr>
        </p:nvSpPr>
        <p:spPr>
          <a:xfrm>
            <a:off x="1398587" y="2101949"/>
            <a:ext cx="10374684" cy="2769642"/>
          </a:xfrm>
        </p:spPr>
        <p:txBody>
          <a:bodyPr vert="horz" lIns="0" tIns="0" rIns="0" bIns="0" rtlCol="0" anchor="t">
            <a:normAutofit/>
          </a:bodyPr>
          <a:lstStyle/>
          <a:p>
            <a:pPr marL="0" indent="0">
              <a:lnSpc>
                <a:spcPct val="150000"/>
              </a:lnSpc>
              <a:spcAft>
                <a:spcPts val="0"/>
              </a:spcAft>
              <a:buNone/>
            </a:pPr>
            <a:r>
              <a:rPr lang="en-US" dirty="0">
                <a:solidFill>
                  <a:schemeClr val="accent2"/>
                </a:solidFill>
                <a:latin typeface="Calibri"/>
                <a:ea typeface="Calibri"/>
                <a:cs typeface="Calibri"/>
              </a:rPr>
              <a:t>Identify which LEAs are… </a:t>
            </a:r>
            <a:endParaRPr lang="en-US" sz="2800" dirty="0">
              <a:solidFill>
                <a:schemeClr val="accent2"/>
              </a:solidFill>
            </a:endParaRPr>
          </a:p>
          <a:p>
            <a:pPr marL="0" indent="0">
              <a:lnSpc>
                <a:spcPct val="150000"/>
              </a:lnSpc>
              <a:spcAft>
                <a:spcPts val="0"/>
              </a:spcAft>
              <a:buNone/>
            </a:pPr>
            <a:endParaRPr lang="en-US" sz="2000" dirty="0">
              <a:solidFill>
                <a:schemeClr val="tx1"/>
              </a:solidFill>
              <a:latin typeface="Calibri"/>
              <a:ea typeface="Calibri"/>
              <a:cs typeface="Calibri"/>
            </a:endParaRPr>
          </a:p>
          <a:p>
            <a:pPr marL="628650" indent="-342900">
              <a:spcAft>
                <a:spcPts val="0"/>
              </a:spcAft>
            </a:pPr>
            <a:r>
              <a:rPr lang="en-US" sz="2000" dirty="0"/>
              <a:t>On track to spend and have strong tracking systems in place</a:t>
            </a:r>
          </a:p>
          <a:p>
            <a:pPr marL="628650" indent="-342900">
              <a:spcAft>
                <a:spcPts val="0"/>
              </a:spcAft>
            </a:pPr>
            <a:r>
              <a:rPr lang="en-US" sz="2000" dirty="0"/>
              <a:t>On track to spend but don’t have strong tracking systems in place</a:t>
            </a:r>
          </a:p>
          <a:p>
            <a:pPr indent="0">
              <a:spcAft>
                <a:spcPts val="0"/>
              </a:spcAft>
              <a:buNone/>
            </a:pPr>
            <a:endParaRPr lang="en-US" sz="2000" dirty="0">
              <a:solidFill>
                <a:schemeClr val="tx1"/>
              </a:solidFill>
              <a:latin typeface="Calibri"/>
              <a:ea typeface="Calibri"/>
              <a:cs typeface="Calibri"/>
            </a:endParaRPr>
          </a:p>
          <a:p>
            <a:pPr marL="628650" indent="-342900">
              <a:spcAft>
                <a:spcPts val="0"/>
              </a:spcAft>
            </a:pPr>
            <a:r>
              <a:rPr lang="en-US" sz="2000" dirty="0"/>
              <a:t>Not on track to spend but have strong tracking systems in place</a:t>
            </a:r>
          </a:p>
          <a:p>
            <a:pPr marL="628650" indent="-342900">
              <a:spcAft>
                <a:spcPts val="0"/>
              </a:spcAft>
            </a:pPr>
            <a:r>
              <a:rPr lang="en-US" sz="2000" dirty="0"/>
              <a:t>Not on track to spend and don’t have strong tracking systems in place</a:t>
            </a:r>
          </a:p>
          <a:p>
            <a:pPr marL="0" indent="0">
              <a:buNone/>
            </a:pPr>
            <a:endParaRPr lang="en-US" sz="2000" dirty="0">
              <a:ea typeface="Calibri"/>
            </a:endParaRPr>
          </a:p>
        </p:txBody>
      </p:sp>
      <p:sp>
        <p:nvSpPr>
          <p:cNvPr id="3" name="Slide Number Placeholder 2">
            <a:extLst>
              <a:ext uri="{FF2B5EF4-FFF2-40B4-BE49-F238E27FC236}">
                <a16:creationId xmlns:a16="http://schemas.microsoft.com/office/drawing/2014/main" id="{A4B25CA7-F347-69D6-F49A-A310EC3D1553}"/>
              </a:ext>
            </a:extLst>
          </p:cNvPr>
          <p:cNvSpPr>
            <a:spLocks noGrp="1"/>
          </p:cNvSpPr>
          <p:nvPr>
            <p:ph type="sldNum" sz="quarter" idx="7"/>
          </p:nvPr>
        </p:nvSpPr>
        <p:spPr/>
        <p:txBody>
          <a:bodyPr/>
          <a:lstStyle/>
          <a:p>
            <a:fld id="{B6F15528-21DE-4FAA-801E-634DDDAF4B2B}" type="slidenum">
              <a:rPr lang="en-US" smtClean="0"/>
              <a:pPr/>
              <a:t>36</a:t>
            </a:fld>
            <a:endParaRPr lang="en-US"/>
          </a:p>
        </p:txBody>
      </p:sp>
      <p:sp>
        <p:nvSpPr>
          <p:cNvPr id="10" name="Rectangle: Rounded Corners 9">
            <a:extLst>
              <a:ext uri="{FF2B5EF4-FFF2-40B4-BE49-F238E27FC236}">
                <a16:creationId xmlns:a16="http://schemas.microsoft.com/office/drawing/2014/main" id="{3F32097D-17D8-D0E1-D27B-EDF928AA1BB9}"/>
              </a:ext>
            </a:extLst>
          </p:cNvPr>
          <p:cNvSpPr/>
          <p:nvPr/>
        </p:nvSpPr>
        <p:spPr>
          <a:xfrm>
            <a:off x="1633622" y="3939483"/>
            <a:ext cx="8173974" cy="908842"/>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DD0D3B1-03F0-BF26-28DB-2C061A339F41}"/>
              </a:ext>
            </a:extLst>
          </p:cNvPr>
          <p:cNvGrpSpPr/>
          <p:nvPr/>
        </p:nvGrpSpPr>
        <p:grpSpPr>
          <a:xfrm>
            <a:off x="252370" y="2797528"/>
            <a:ext cx="1028699" cy="1262944"/>
            <a:chOff x="309737" y="238854"/>
            <a:chExt cx="1028699" cy="1262944"/>
          </a:xfrm>
        </p:grpSpPr>
        <p:sp>
          <p:nvSpPr>
            <p:cNvPr id="7" name="Rectangle: Rounded Corners 6">
              <a:extLst>
                <a:ext uri="{FF2B5EF4-FFF2-40B4-BE49-F238E27FC236}">
                  <a16:creationId xmlns:a16="http://schemas.microsoft.com/office/drawing/2014/main" id="{6EB81B81-9246-A2F5-6DEF-1D841F5D5A84}"/>
                </a:ext>
              </a:extLst>
            </p:cNvPr>
            <p:cNvSpPr/>
            <p:nvPr/>
          </p:nvSpPr>
          <p:spPr>
            <a:xfrm>
              <a:off x="309737" y="238854"/>
              <a:ext cx="1028699" cy="126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FFFFFF"/>
                </a:solidFill>
                <a:ea typeface="Calibri"/>
                <a:cs typeface="Calibri"/>
              </a:endParaRPr>
            </a:p>
            <a:p>
              <a:pPr algn="ctr"/>
              <a:endParaRPr lang="en-US" sz="1400">
                <a:solidFill>
                  <a:srgbClr val="FFFFFF"/>
                </a:solidFill>
                <a:ea typeface="Calibri"/>
                <a:cs typeface="Calibri"/>
              </a:endParaRPr>
            </a:p>
            <a:p>
              <a:pPr algn="ctr"/>
              <a:endParaRPr lang="en-US" sz="1200">
                <a:solidFill>
                  <a:srgbClr val="FFFFFF"/>
                </a:solidFill>
                <a:ea typeface="Calibri"/>
                <a:cs typeface="Calibri"/>
              </a:endParaRPr>
            </a:p>
            <a:p>
              <a:pPr algn="ctr"/>
              <a:r>
                <a:rPr lang="en-US" sz="1400">
                  <a:solidFill>
                    <a:srgbClr val="FFFFFF"/>
                  </a:solidFill>
                  <a:cs typeface="Calibri"/>
                </a:rPr>
                <a:t>Pace of </a:t>
              </a:r>
              <a:endParaRPr lang="en-US" sz="1400">
                <a:solidFill>
                  <a:srgbClr val="FFFFFF"/>
                </a:solidFill>
                <a:ea typeface="Calibri"/>
                <a:cs typeface="Calibri"/>
              </a:endParaRPr>
            </a:p>
            <a:p>
              <a:pPr algn="ctr"/>
              <a:r>
                <a:rPr lang="en-US" sz="1400">
                  <a:solidFill>
                    <a:srgbClr val="FFFFFF"/>
                  </a:solidFill>
                  <a:cs typeface="Calibri"/>
                </a:rPr>
                <a:t>spending</a:t>
              </a:r>
              <a:endParaRPr lang="en-US" sz="1400">
                <a:ea typeface="Calibri"/>
                <a:cs typeface="Calibri"/>
              </a:endParaRPr>
            </a:p>
          </p:txBody>
        </p:sp>
        <p:pic>
          <p:nvPicPr>
            <p:cNvPr id="4" name="Graphic 3" descr="Dollar with solid fill">
              <a:extLst>
                <a:ext uri="{FF2B5EF4-FFF2-40B4-BE49-F238E27FC236}">
                  <a16:creationId xmlns:a16="http://schemas.microsoft.com/office/drawing/2014/main" id="{3331D1C0-D49C-4048-C47B-2765C3C17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86" y="373700"/>
              <a:ext cx="533400" cy="533400"/>
            </a:xfrm>
            <a:prstGeom prst="rect">
              <a:avLst/>
            </a:prstGeom>
          </p:spPr>
        </p:pic>
        <p:sp>
          <p:nvSpPr>
            <p:cNvPr id="6" name="Oval 5">
              <a:extLst>
                <a:ext uri="{FF2B5EF4-FFF2-40B4-BE49-F238E27FC236}">
                  <a16:creationId xmlns:a16="http://schemas.microsoft.com/office/drawing/2014/main" id="{DCCD78AE-AB98-BC37-312C-5E89E6EDF69A}"/>
                </a:ext>
              </a:extLst>
            </p:cNvPr>
            <p:cNvSpPr/>
            <p:nvPr/>
          </p:nvSpPr>
          <p:spPr>
            <a:xfrm>
              <a:off x="492298" y="302963"/>
              <a:ext cx="663576" cy="65241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82AE4981-305A-AE49-6D4C-E9A102F3FF71}"/>
              </a:ext>
            </a:extLst>
          </p:cNvPr>
          <p:cNvPicPr>
            <a:picLocks noChangeAspect="1"/>
          </p:cNvPicPr>
          <p:nvPr/>
        </p:nvPicPr>
        <p:blipFill>
          <a:blip r:embed="rId5"/>
          <a:stretch>
            <a:fillRect/>
          </a:stretch>
        </p:blipFill>
        <p:spPr>
          <a:xfrm>
            <a:off x="10774603" y="243826"/>
            <a:ext cx="883997" cy="883997"/>
          </a:xfrm>
          <a:prstGeom prst="rect">
            <a:avLst/>
          </a:prstGeom>
        </p:spPr>
      </p:pic>
      <p:sp>
        <p:nvSpPr>
          <p:cNvPr id="11" name="TextBox 10">
            <a:extLst>
              <a:ext uri="{FF2B5EF4-FFF2-40B4-BE49-F238E27FC236}">
                <a16:creationId xmlns:a16="http://schemas.microsoft.com/office/drawing/2014/main" id="{8B03CBFF-D8DC-2CA3-3FCA-ABEDCEF1019D}"/>
              </a:ext>
            </a:extLst>
          </p:cNvPr>
          <p:cNvSpPr txBox="1"/>
          <p:nvPr/>
        </p:nvSpPr>
        <p:spPr>
          <a:xfrm>
            <a:off x="3329901" y="5987534"/>
            <a:ext cx="7886700" cy="369332"/>
          </a:xfrm>
          <a:prstGeom prst="rect">
            <a:avLst/>
          </a:prstGeom>
          <a:noFill/>
        </p:spPr>
        <p:txBody>
          <a:bodyPr wrap="square" rtlCol="0">
            <a:spAutoFit/>
          </a:bodyPr>
          <a:lstStyle/>
          <a:p>
            <a:r>
              <a:rPr lang="en-US" dirty="0"/>
              <a:t>Source: </a:t>
            </a:r>
            <a:r>
              <a:rPr lang="en-US" i="1" dirty="0">
                <a:latin typeface="Calibri"/>
                <a:ea typeface="Calibri"/>
                <a:cs typeface="Calibri"/>
              </a:rPr>
              <a:t>10 Ways to Spend Remaining ESSER Funds, Education Resource Strategies</a:t>
            </a:r>
            <a:endParaRPr lang="en-US" dirty="0"/>
          </a:p>
        </p:txBody>
      </p:sp>
    </p:spTree>
    <p:extLst>
      <p:ext uri="{BB962C8B-B14F-4D97-AF65-F5344CB8AC3E}">
        <p14:creationId xmlns:p14="http://schemas.microsoft.com/office/powerpoint/2010/main" val="40828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A162-2553-DC62-BAA7-2E1E9B698ED9}"/>
              </a:ext>
            </a:extLst>
          </p:cNvPr>
          <p:cNvSpPr>
            <a:spLocks noGrp="1"/>
          </p:cNvSpPr>
          <p:nvPr>
            <p:ph type="title"/>
          </p:nvPr>
        </p:nvSpPr>
        <p:spPr>
          <a:xfrm>
            <a:off x="381000" y="111760"/>
            <a:ext cx="10502807" cy="533083"/>
          </a:xfrm>
        </p:spPr>
        <p:txBody>
          <a:bodyPr/>
          <a:lstStyle/>
          <a:p>
            <a:r>
              <a:rPr lang="en-US" dirty="0">
                <a:solidFill>
                  <a:srgbClr val="346DA3"/>
                </a:solidFill>
                <a:latin typeface="Calibri"/>
                <a:cs typeface="Calibri"/>
              </a:rPr>
              <a:t> Examine outcomes in terms of spending. Use the SSOS tool.</a:t>
            </a:r>
            <a:endParaRPr lang="en-US" dirty="0">
              <a:solidFill>
                <a:srgbClr val="346DA3"/>
              </a:solidFill>
              <a:ea typeface="Calibri"/>
            </a:endParaRPr>
          </a:p>
        </p:txBody>
      </p:sp>
      <p:sp>
        <p:nvSpPr>
          <p:cNvPr id="3" name="Slide Number Placeholder 2">
            <a:extLst>
              <a:ext uri="{FF2B5EF4-FFF2-40B4-BE49-F238E27FC236}">
                <a16:creationId xmlns:a16="http://schemas.microsoft.com/office/drawing/2014/main" id="{4BA25C71-3613-BD65-EF86-F7D3075F8410}"/>
              </a:ext>
            </a:extLst>
          </p:cNvPr>
          <p:cNvSpPr>
            <a:spLocks noGrp="1"/>
          </p:cNvSpPr>
          <p:nvPr>
            <p:ph type="sldNum" sz="quarter" idx="7"/>
          </p:nvPr>
        </p:nvSpPr>
        <p:spPr/>
        <p:txBody>
          <a:bodyPr/>
          <a:lstStyle/>
          <a:p>
            <a:fld id="{B6F15528-21DE-4FAA-801E-634DDDAF4B2B}" type="slidenum">
              <a:rPr lang="en-US" dirty="0" smtClean="0"/>
              <a:pPr/>
              <a:t>37</a:t>
            </a:fld>
            <a:endParaRPr lang="en-US"/>
          </a:p>
        </p:txBody>
      </p:sp>
      <p:sp>
        <p:nvSpPr>
          <p:cNvPr id="19" name="Plus Sign 18">
            <a:extLst>
              <a:ext uri="{FF2B5EF4-FFF2-40B4-BE49-F238E27FC236}">
                <a16:creationId xmlns:a16="http://schemas.microsoft.com/office/drawing/2014/main" id="{C82B7B43-F98A-DD91-F1D4-63B74914777F}"/>
              </a:ext>
            </a:extLst>
          </p:cNvPr>
          <p:cNvSpPr/>
          <p:nvPr/>
        </p:nvSpPr>
        <p:spPr>
          <a:xfrm>
            <a:off x="892878" y="2768493"/>
            <a:ext cx="253999" cy="338666"/>
          </a:xfrm>
          <a:prstGeom prst="mathPlus">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28612"/>
              </a:solidFill>
            </a:endParaRPr>
          </a:p>
        </p:txBody>
      </p:sp>
      <p:grpSp>
        <p:nvGrpSpPr>
          <p:cNvPr id="9" name="Group 8" descr="Screenshot of the School Spending and Outcomes Snapshot, showing the spending versus outcomes data for all schools in Allegany County Public Schools during the 2021-22 school year. The graph is organized by quadrants—schools that have spent more with higher student outcomes, schools that have spent more with lower student outcomes, schools that have spent less with lower student outcomes, and schools that have spent less with higher student outcomes.">
            <a:extLst>
              <a:ext uri="{FF2B5EF4-FFF2-40B4-BE49-F238E27FC236}">
                <a16:creationId xmlns:a16="http://schemas.microsoft.com/office/drawing/2014/main" id="{CE88BB05-2F8A-6C8F-DACE-9D8BD09AF105}"/>
              </a:ext>
            </a:extLst>
          </p:cNvPr>
          <p:cNvGrpSpPr/>
          <p:nvPr/>
        </p:nvGrpSpPr>
        <p:grpSpPr>
          <a:xfrm>
            <a:off x="2618877" y="1131221"/>
            <a:ext cx="7797570" cy="4595557"/>
            <a:chOff x="2618877" y="1288202"/>
            <a:chExt cx="7797570" cy="4595557"/>
          </a:xfrm>
        </p:grpSpPr>
        <p:pic>
          <p:nvPicPr>
            <p:cNvPr id="5" name="Picture 4" descr="A screenshot of a phone&#10;&#10;Description automatically generated">
              <a:extLst>
                <a:ext uri="{FF2B5EF4-FFF2-40B4-BE49-F238E27FC236}">
                  <a16:creationId xmlns:a16="http://schemas.microsoft.com/office/drawing/2014/main" id="{EC6D137F-CBC7-DE4A-20DE-433198B8852A}"/>
                </a:ext>
              </a:extLst>
            </p:cNvPr>
            <p:cNvPicPr>
              <a:picLocks noChangeAspect="1"/>
            </p:cNvPicPr>
            <p:nvPr/>
          </p:nvPicPr>
          <p:blipFill>
            <a:blip r:embed="rId3"/>
            <a:stretch>
              <a:fillRect/>
            </a:stretch>
          </p:blipFill>
          <p:spPr>
            <a:xfrm>
              <a:off x="2618877" y="1288202"/>
              <a:ext cx="1702185" cy="4595557"/>
            </a:xfrm>
            <a:prstGeom prst="rect">
              <a:avLst/>
            </a:prstGeom>
          </p:spPr>
        </p:pic>
        <p:pic>
          <p:nvPicPr>
            <p:cNvPr id="8" name="Picture 7" descr="A graph with yellow dots&#10;&#10;Description automatically generated">
              <a:extLst>
                <a:ext uri="{FF2B5EF4-FFF2-40B4-BE49-F238E27FC236}">
                  <a16:creationId xmlns:a16="http://schemas.microsoft.com/office/drawing/2014/main" id="{E7F6369D-5229-9E09-5AD6-A711CDCFE481}"/>
                </a:ext>
              </a:extLst>
            </p:cNvPr>
            <p:cNvPicPr>
              <a:picLocks noChangeAspect="1"/>
            </p:cNvPicPr>
            <p:nvPr/>
          </p:nvPicPr>
          <p:blipFill>
            <a:blip r:embed="rId4"/>
            <a:stretch>
              <a:fillRect/>
            </a:stretch>
          </p:blipFill>
          <p:spPr>
            <a:xfrm>
              <a:off x="4497274" y="1335056"/>
              <a:ext cx="5919173" cy="4490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7" name="Rectangle: Rounded Corners 6">
            <a:extLst>
              <a:ext uri="{FF2B5EF4-FFF2-40B4-BE49-F238E27FC236}">
                <a16:creationId xmlns:a16="http://schemas.microsoft.com/office/drawing/2014/main" id="{8A5BD73A-F93D-2EE8-FB83-B609F11E9AB7}"/>
              </a:ext>
            </a:extLst>
          </p:cNvPr>
          <p:cNvSpPr/>
          <p:nvPr/>
        </p:nvSpPr>
        <p:spPr>
          <a:xfrm>
            <a:off x="389691" y="3230430"/>
            <a:ext cx="1277758" cy="1452530"/>
          </a:xfrm>
          <a:prstGeom prst="roundRect">
            <a:avLst/>
          </a:prstGeom>
          <a:solidFill>
            <a:srgbClr val="386EA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solidFill>
                <a:srgbClr val="FFFFFF"/>
              </a:solidFill>
              <a:cs typeface="Calibri"/>
            </a:endParaRPr>
          </a:p>
          <a:p>
            <a:pPr algn="ctr"/>
            <a:endParaRPr lang="en-US" sz="1400" dirty="0">
              <a:solidFill>
                <a:srgbClr val="FFFFFF"/>
              </a:solidFill>
              <a:ea typeface="Calibri"/>
              <a:cs typeface="Calibri"/>
            </a:endParaRPr>
          </a:p>
          <a:p>
            <a:pPr algn="ctr"/>
            <a:r>
              <a:rPr lang="en-US" sz="1400" dirty="0">
                <a:solidFill>
                  <a:srgbClr val="FFFFFF"/>
                </a:solidFill>
                <a:cs typeface="Calibri"/>
              </a:rPr>
              <a:t>Student</a:t>
            </a:r>
            <a:endParaRPr lang="en-US" sz="1400" dirty="0">
              <a:solidFill>
                <a:srgbClr val="FFFFFF"/>
              </a:solidFill>
              <a:ea typeface="Calibri"/>
              <a:cs typeface="Calibri"/>
            </a:endParaRPr>
          </a:p>
          <a:p>
            <a:pPr algn="ctr"/>
            <a:r>
              <a:rPr lang="en-US" sz="1400" dirty="0">
                <a:solidFill>
                  <a:srgbClr val="FFFFFF"/>
                </a:solidFill>
                <a:cs typeface="Calibri"/>
              </a:rPr>
              <a:t>Outcomes</a:t>
            </a:r>
            <a:endParaRPr lang="en-US" sz="1400" dirty="0">
              <a:ea typeface="Calibri"/>
              <a:cs typeface="Calibri"/>
            </a:endParaRPr>
          </a:p>
        </p:txBody>
      </p:sp>
      <p:pic>
        <p:nvPicPr>
          <p:cNvPr id="6" name="Picture 5">
            <a:extLst>
              <a:ext uri="{FF2B5EF4-FFF2-40B4-BE49-F238E27FC236}">
                <a16:creationId xmlns:a16="http://schemas.microsoft.com/office/drawing/2014/main" id="{CDF5ABD1-8355-8106-BF3B-A7D596C99A84}"/>
              </a:ext>
            </a:extLst>
          </p:cNvPr>
          <p:cNvPicPr>
            <a:picLocks noChangeAspect="1"/>
          </p:cNvPicPr>
          <p:nvPr/>
        </p:nvPicPr>
        <p:blipFill>
          <a:blip r:embed="rId5"/>
          <a:stretch>
            <a:fillRect/>
          </a:stretch>
        </p:blipFill>
        <p:spPr>
          <a:xfrm>
            <a:off x="11040224" y="259455"/>
            <a:ext cx="770776" cy="770776"/>
          </a:xfrm>
          <a:prstGeom prst="rect">
            <a:avLst/>
          </a:prstGeom>
        </p:spPr>
      </p:pic>
      <p:grpSp>
        <p:nvGrpSpPr>
          <p:cNvPr id="10" name="Group 9">
            <a:extLst>
              <a:ext uri="{FF2B5EF4-FFF2-40B4-BE49-F238E27FC236}">
                <a16:creationId xmlns:a16="http://schemas.microsoft.com/office/drawing/2014/main" id="{33B2A73B-A982-46F5-4C33-7751A3951729}"/>
              </a:ext>
            </a:extLst>
          </p:cNvPr>
          <p:cNvGrpSpPr/>
          <p:nvPr/>
        </p:nvGrpSpPr>
        <p:grpSpPr>
          <a:xfrm>
            <a:off x="381000" y="1214470"/>
            <a:ext cx="1277758" cy="1452530"/>
            <a:chOff x="309737" y="238854"/>
            <a:chExt cx="1028699" cy="1262944"/>
          </a:xfrm>
        </p:grpSpPr>
        <p:sp>
          <p:nvSpPr>
            <p:cNvPr id="13" name="Rectangle: Rounded Corners 12">
              <a:extLst>
                <a:ext uri="{FF2B5EF4-FFF2-40B4-BE49-F238E27FC236}">
                  <a16:creationId xmlns:a16="http://schemas.microsoft.com/office/drawing/2014/main" id="{413E22EE-7B99-0CB5-73AF-311D6DA9B8B3}"/>
                </a:ext>
              </a:extLst>
            </p:cNvPr>
            <p:cNvSpPr/>
            <p:nvPr/>
          </p:nvSpPr>
          <p:spPr>
            <a:xfrm>
              <a:off x="309737" y="238854"/>
              <a:ext cx="1028699" cy="126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FFFFFF"/>
                </a:solidFill>
                <a:ea typeface="Calibri"/>
                <a:cs typeface="Calibri"/>
              </a:endParaRPr>
            </a:p>
            <a:p>
              <a:pPr algn="ctr"/>
              <a:endParaRPr lang="en-US" sz="1400" dirty="0">
                <a:solidFill>
                  <a:srgbClr val="FFFFFF"/>
                </a:solidFill>
                <a:ea typeface="Calibri"/>
                <a:cs typeface="Calibri"/>
              </a:endParaRPr>
            </a:p>
            <a:p>
              <a:pPr algn="ctr"/>
              <a:endParaRPr lang="en-US" sz="1200" dirty="0">
                <a:solidFill>
                  <a:srgbClr val="FFFFFF"/>
                </a:solidFill>
                <a:ea typeface="Calibri"/>
                <a:cs typeface="Calibri"/>
              </a:endParaRPr>
            </a:p>
            <a:p>
              <a:pPr algn="ctr"/>
              <a:r>
                <a:rPr lang="en-US" sz="1400" dirty="0">
                  <a:solidFill>
                    <a:srgbClr val="FFFFFF"/>
                  </a:solidFill>
                  <a:cs typeface="Calibri"/>
                </a:rPr>
                <a:t>Pace of </a:t>
              </a:r>
              <a:endParaRPr lang="en-US" sz="1400" dirty="0">
                <a:solidFill>
                  <a:srgbClr val="FFFFFF"/>
                </a:solidFill>
                <a:ea typeface="Calibri"/>
                <a:cs typeface="Calibri"/>
              </a:endParaRPr>
            </a:p>
            <a:p>
              <a:pPr algn="ctr"/>
              <a:r>
                <a:rPr lang="en-US" sz="1400" dirty="0">
                  <a:solidFill>
                    <a:srgbClr val="FFFFFF"/>
                  </a:solidFill>
                  <a:cs typeface="Calibri"/>
                </a:rPr>
                <a:t>spending</a:t>
              </a:r>
              <a:endParaRPr lang="en-US" sz="1400" dirty="0">
                <a:ea typeface="Calibri"/>
                <a:cs typeface="Calibri"/>
              </a:endParaRPr>
            </a:p>
          </p:txBody>
        </p:sp>
        <p:pic>
          <p:nvPicPr>
            <p:cNvPr id="17" name="Graphic 16" descr="Dollar with solid fill">
              <a:extLst>
                <a:ext uri="{FF2B5EF4-FFF2-40B4-BE49-F238E27FC236}">
                  <a16:creationId xmlns:a16="http://schemas.microsoft.com/office/drawing/2014/main" id="{6C21F45B-989C-DF84-C063-BF8C4128AC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7386" y="373700"/>
              <a:ext cx="533400" cy="533400"/>
            </a:xfrm>
            <a:prstGeom prst="rect">
              <a:avLst/>
            </a:prstGeom>
          </p:spPr>
        </p:pic>
        <p:sp>
          <p:nvSpPr>
            <p:cNvPr id="20" name="Oval 19">
              <a:extLst>
                <a:ext uri="{FF2B5EF4-FFF2-40B4-BE49-F238E27FC236}">
                  <a16:creationId xmlns:a16="http://schemas.microsoft.com/office/drawing/2014/main" id="{FB40373D-346B-EC9C-54C8-9DC214A29189}"/>
                </a:ext>
              </a:extLst>
            </p:cNvPr>
            <p:cNvSpPr/>
            <p:nvPr/>
          </p:nvSpPr>
          <p:spPr>
            <a:xfrm>
              <a:off x="492298" y="302963"/>
              <a:ext cx="663576" cy="65241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C4EE7D-323D-7B4F-C874-E29E017127E7}"/>
              </a:ext>
            </a:extLst>
          </p:cNvPr>
          <p:cNvSpPr txBox="1"/>
          <p:nvPr/>
        </p:nvSpPr>
        <p:spPr>
          <a:xfrm>
            <a:off x="3303710" y="5987534"/>
            <a:ext cx="7736514" cy="369332"/>
          </a:xfrm>
          <a:prstGeom prst="rect">
            <a:avLst/>
          </a:prstGeom>
          <a:noFill/>
        </p:spPr>
        <p:txBody>
          <a:bodyPr wrap="square">
            <a:spAutoFit/>
          </a:bodyPr>
          <a:lstStyle/>
          <a:p>
            <a:r>
              <a:rPr lang="en-US" dirty="0">
                <a:solidFill>
                  <a:srgbClr val="346DA3"/>
                </a:solidFill>
                <a:latin typeface="Calibri"/>
                <a:cs typeface="Calibri"/>
              </a:rPr>
              <a:t>Source: </a:t>
            </a:r>
            <a:r>
              <a:rPr lang="en-US" dirty="0">
                <a:solidFill>
                  <a:srgbClr val="346DA3"/>
                </a:solidFill>
                <a:latin typeface="Calibri"/>
                <a:cs typeface="Calibri"/>
                <a:hlinkClick r:id="rId8">
                  <a:extLst>
                    <a:ext uri="{A12FA001-AC4F-418D-AE19-62706E023703}">
                      <ahyp:hlinkClr xmlns:ahyp="http://schemas.microsoft.com/office/drawing/2018/hyperlinkcolor" val="tx"/>
                    </a:ext>
                  </a:extLst>
                </a:hlinkClick>
              </a:rPr>
              <a:t>https://</a:t>
            </a:r>
            <a:r>
              <a:rPr lang="en-US" dirty="0">
                <a:solidFill>
                  <a:srgbClr val="346DA3"/>
                </a:solidFill>
                <a:latin typeface="Calibri"/>
                <a:cs typeface="Calibri"/>
                <a:hlinkClick r:id="rId8" tooltip="School Spending &amp; Outcomes Snapshot: Supporting Conversations on Equity and School Improvement.">
                  <a:extLst>
                    <a:ext uri="{A12FA001-AC4F-418D-AE19-62706E023703}">
                      <ahyp:hlinkClr xmlns:ahyp="http://schemas.microsoft.com/office/drawing/2018/hyperlinkcolor" val="tx"/>
                    </a:ext>
                  </a:extLst>
                </a:hlinkClick>
              </a:rPr>
              <a:t>compcenternetwork</a:t>
            </a:r>
            <a:r>
              <a:rPr lang="en-US" dirty="0">
                <a:solidFill>
                  <a:srgbClr val="346DA3"/>
                </a:solidFill>
                <a:latin typeface="Calibri"/>
                <a:cs typeface="Calibri"/>
                <a:hlinkClick r:id="rId8">
                  <a:extLst>
                    <a:ext uri="{A12FA001-AC4F-418D-AE19-62706E023703}">
                      <ahyp:hlinkClr xmlns:ahyp="http://schemas.microsoft.com/office/drawing/2018/hyperlinkcolor" val="tx"/>
                    </a:ext>
                  </a:extLst>
                </a:hlinkClick>
              </a:rPr>
              <a:t>.org/ssos</a:t>
            </a:r>
            <a:r>
              <a:rPr lang="en-US" dirty="0">
                <a:solidFill>
                  <a:srgbClr val="346DA3"/>
                </a:solidFill>
                <a:latin typeface="Calibri"/>
                <a:cs typeface="Calibri"/>
              </a:rPr>
              <a:t> </a:t>
            </a:r>
          </a:p>
        </p:txBody>
      </p:sp>
      <p:pic>
        <p:nvPicPr>
          <p:cNvPr id="18" name="Picture 17">
            <a:extLst>
              <a:ext uri="{FF2B5EF4-FFF2-40B4-BE49-F238E27FC236}">
                <a16:creationId xmlns:a16="http://schemas.microsoft.com/office/drawing/2014/main" id="{DF41A77A-D14C-5DBD-D3BD-E27FF1C6BFB1}"/>
              </a:ext>
            </a:extLst>
          </p:cNvPr>
          <p:cNvPicPr>
            <a:picLocks noChangeAspect="1"/>
          </p:cNvPicPr>
          <p:nvPr/>
        </p:nvPicPr>
        <p:blipFill>
          <a:blip r:embed="rId9"/>
          <a:stretch>
            <a:fillRect/>
          </a:stretch>
        </p:blipFill>
        <p:spPr>
          <a:xfrm>
            <a:off x="600245" y="3307917"/>
            <a:ext cx="839264" cy="725344"/>
          </a:xfrm>
          <a:prstGeom prst="rect">
            <a:avLst/>
          </a:prstGeom>
        </p:spPr>
      </p:pic>
    </p:spTree>
    <p:extLst>
      <p:ext uri="{BB962C8B-B14F-4D97-AF65-F5344CB8AC3E}">
        <p14:creationId xmlns:p14="http://schemas.microsoft.com/office/powerpoint/2010/main" val="3507134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A162-2553-DC62-BAA7-2E1E9B698ED9}"/>
              </a:ext>
            </a:extLst>
          </p:cNvPr>
          <p:cNvSpPr>
            <a:spLocks noGrp="1"/>
          </p:cNvSpPr>
          <p:nvPr>
            <p:ph type="title"/>
          </p:nvPr>
        </p:nvSpPr>
        <p:spPr>
          <a:xfrm>
            <a:off x="361790" y="51307"/>
            <a:ext cx="11126152" cy="1132760"/>
          </a:xfrm>
        </p:spPr>
        <p:txBody>
          <a:bodyPr/>
          <a:lstStyle/>
          <a:p>
            <a:r>
              <a:rPr lang="en-US" dirty="0">
                <a:solidFill>
                  <a:schemeClr val="accent1"/>
                </a:solidFill>
                <a:latin typeface="Calibri"/>
                <a:cs typeface="Calibri"/>
              </a:rPr>
              <a:t>Examine short- and mid-term outcomes while monitoring and designing grants</a:t>
            </a:r>
            <a:endParaRPr lang="en-US" dirty="0">
              <a:solidFill>
                <a:schemeClr val="accent1"/>
              </a:solidFill>
              <a:ea typeface="Calibri"/>
            </a:endParaRPr>
          </a:p>
        </p:txBody>
      </p:sp>
      <p:sp>
        <p:nvSpPr>
          <p:cNvPr id="3" name="Slide Number Placeholder 2">
            <a:extLst>
              <a:ext uri="{FF2B5EF4-FFF2-40B4-BE49-F238E27FC236}">
                <a16:creationId xmlns:a16="http://schemas.microsoft.com/office/drawing/2014/main" id="{4BA25C71-3613-BD65-EF86-F7D3075F8410}"/>
              </a:ext>
            </a:extLst>
          </p:cNvPr>
          <p:cNvSpPr>
            <a:spLocks noGrp="1"/>
          </p:cNvSpPr>
          <p:nvPr>
            <p:ph type="sldNum" sz="quarter" idx="7"/>
          </p:nvPr>
        </p:nvSpPr>
        <p:spPr/>
        <p:txBody>
          <a:bodyPr/>
          <a:lstStyle/>
          <a:p>
            <a:fld id="{B6F15528-21DE-4FAA-801E-634DDDAF4B2B}" type="slidenum">
              <a:rPr lang="en-US" smtClean="0"/>
              <a:pPr/>
              <a:t>38</a:t>
            </a:fld>
            <a:endParaRPr lang="en-US"/>
          </a:p>
        </p:txBody>
      </p:sp>
      <p:sp>
        <p:nvSpPr>
          <p:cNvPr id="23" name="Plus Sign 22">
            <a:extLst>
              <a:ext uri="{FF2B5EF4-FFF2-40B4-BE49-F238E27FC236}">
                <a16:creationId xmlns:a16="http://schemas.microsoft.com/office/drawing/2014/main" id="{F7622FDF-82E1-9812-82BB-D56F3DFEF2C2}"/>
              </a:ext>
            </a:extLst>
          </p:cNvPr>
          <p:cNvSpPr/>
          <p:nvPr/>
        </p:nvSpPr>
        <p:spPr>
          <a:xfrm>
            <a:off x="900539" y="4104561"/>
            <a:ext cx="253999" cy="338666"/>
          </a:xfrm>
          <a:prstGeom prst="mathPlus">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28612"/>
              </a:solidFill>
            </a:endParaRPr>
          </a:p>
        </p:txBody>
      </p:sp>
      <p:graphicFrame>
        <p:nvGraphicFramePr>
          <p:cNvPr id="28" name="Table 27" descr="This logic model is set up to examine inputs, outputs, short-, medium-, and long-term outcomes, and available data and poses questions for the user.">
            <a:extLst>
              <a:ext uri="{FF2B5EF4-FFF2-40B4-BE49-F238E27FC236}">
                <a16:creationId xmlns:a16="http://schemas.microsoft.com/office/drawing/2014/main" id="{F0193946-8CD5-5B81-ADCE-2C9E669BD00E}"/>
              </a:ext>
            </a:extLst>
          </p:cNvPr>
          <p:cNvGraphicFramePr>
            <a:graphicFrameLocks noGrp="1"/>
          </p:cNvGraphicFramePr>
          <p:nvPr>
            <p:extLst>
              <p:ext uri="{D42A27DB-BD31-4B8C-83A1-F6EECF244321}">
                <p14:modId xmlns:p14="http://schemas.microsoft.com/office/powerpoint/2010/main" val="1490929637"/>
              </p:ext>
            </p:extLst>
          </p:nvPr>
        </p:nvGraphicFramePr>
        <p:xfrm>
          <a:off x="2626611" y="1497945"/>
          <a:ext cx="8186148" cy="3820471"/>
        </p:xfrm>
        <a:graphic>
          <a:graphicData uri="http://schemas.openxmlformats.org/drawingml/2006/table">
            <a:tbl>
              <a:tblPr firstRow="1" bandRow="1">
                <a:tableStyleId>{B301B821-A1FF-4177-AEE7-76D212191A09}</a:tableStyleId>
              </a:tblPr>
              <a:tblGrid>
                <a:gridCol w="1364358">
                  <a:extLst>
                    <a:ext uri="{9D8B030D-6E8A-4147-A177-3AD203B41FA5}">
                      <a16:colId xmlns:a16="http://schemas.microsoft.com/office/drawing/2014/main" val="3697594117"/>
                    </a:ext>
                  </a:extLst>
                </a:gridCol>
                <a:gridCol w="1272147">
                  <a:extLst>
                    <a:ext uri="{9D8B030D-6E8A-4147-A177-3AD203B41FA5}">
                      <a16:colId xmlns:a16="http://schemas.microsoft.com/office/drawing/2014/main" val="2278183993"/>
                    </a:ext>
                  </a:extLst>
                </a:gridCol>
                <a:gridCol w="1456569">
                  <a:extLst>
                    <a:ext uri="{9D8B030D-6E8A-4147-A177-3AD203B41FA5}">
                      <a16:colId xmlns:a16="http://schemas.microsoft.com/office/drawing/2014/main" val="981573111"/>
                    </a:ext>
                  </a:extLst>
                </a:gridCol>
                <a:gridCol w="1364358">
                  <a:extLst>
                    <a:ext uri="{9D8B030D-6E8A-4147-A177-3AD203B41FA5}">
                      <a16:colId xmlns:a16="http://schemas.microsoft.com/office/drawing/2014/main" val="3102590989"/>
                    </a:ext>
                  </a:extLst>
                </a:gridCol>
                <a:gridCol w="1364358">
                  <a:extLst>
                    <a:ext uri="{9D8B030D-6E8A-4147-A177-3AD203B41FA5}">
                      <a16:colId xmlns:a16="http://schemas.microsoft.com/office/drawing/2014/main" val="1499878540"/>
                    </a:ext>
                  </a:extLst>
                </a:gridCol>
                <a:gridCol w="1364358">
                  <a:extLst>
                    <a:ext uri="{9D8B030D-6E8A-4147-A177-3AD203B41FA5}">
                      <a16:colId xmlns:a16="http://schemas.microsoft.com/office/drawing/2014/main" val="1285613724"/>
                    </a:ext>
                  </a:extLst>
                </a:gridCol>
              </a:tblGrid>
              <a:tr h="833431">
                <a:tc>
                  <a:txBody>
                    <a:bodyPr/>
                    <a:lstStyle/>
                    <a:p>
                      <a:pPr algn="ctr"/>
                      <a:r>
                        <a:rPr lang="en-US" sz="2000" b="1"/>
                        <a:t>Inputs</a:t>
                      </a:r>
                    </a:p>
                  </a:txBody>
                  <a:tcPr anchor="ctr"/>
                </a:tc>
                <a:tc>
                  <a:txBody>
                    <a:bodyPr/>
                    <a:lstStyle/>
                    <a:p>
                      <a:pPr algn="ctr"/>
                      <a:r>
                        <a:rPr lang="en-US" sz="2000" b="1" dirty="0"/>
                        <a:t>Outputs</a:t>
                      </a:r>
                    </a:p>
                  </a:txBody>
                  <a:tcPr anchor="ctr"/>
                </a:tc>
                <a:tc>
                  <a:txBody>
                    <a:bodyPr/>
                    <a:lstStyle/>
                    <a:p>
                      <a:pPr algn="ctr"/>
                      <a:r>
                        <a:rPr lang="en-US" sz="2000" b="1" dirty="0"/>
                        <a:t>Short-Term</a:t>
                      </a:r>
                    </a:p>
                    <a:p>
                      <a:pPr lvl="0" algn="ctr">
                        <a:buNone/>
                      </a:pPr>
                      <a:r>
                        <a:rPr lang="en-US" sz="2000" b="1" dirty="0"/>
                        <a:t>Outcomes</a:t>
                      </a:r>
                    </a:p>
                  </a:txBody>
                  <a:tcPr anchor="ctr"/>
                </a:tc>
                <a:tc>
                  <a:txBody>
                    <a:bodyPr/>
                    <a:lstStyle/>
                    <a:p>
                      <a:pPr algn="ctr"/>
                      <a:r>
                        <a:rPr lang="en-US" sz="2000" b="1" dirty="0"/>
                        <a:t>Mid-Term</a:t>
                      </a:r>
                    </a:p>
                    <a:p>
                      <a:pPr lvl="0" algn="ctr">
                        <a:buNone/>
                      </a:pPr>
                      <a:r>
                        <a:rPr lang="en-US" sz="2000" b="1" dirty="0"/>
                        <a:t>Outcomes</a:t>
                      </a:r>
                    </a:p>
                  </a:txBody>
                  <a:tcPr anchor="ctr"/>
                </a:tc>
                <a:tc>
                  <a:txBody>
                    <a:bodyPr/>
                    <a:lstStyle/>
                    <a:p>
                      <a:pPr algn="ctr"/>
                      <a:r>
                        <a:rPr lang="en-US" sz="2000" b="1" dirty="0"/>
                        <a:t>Long-Term</a:t>
                      </a:r>
                    </a:p>
                    <a:p>
                      <a:pPr lvl="0" algn="ctr">
                        <a:buNone/>
                      </a:pPr>
                      <a:r>
                        <a:rPr lang="en-US" sz="2000" b="1" dirty="0"/>
                        <a:t>Outcomes</a:t>
                      </a:r>
                    </a:p>
                  </a:txBody>
                  <a:tcPr anchor="ctr"/>
                </a:tc>
                <a:tc>
                  <a:txBody>
                    <a:bodyPr/>
                    <a:lstStyle/>
                    <a:p>
                      <a:r>
                        <a:rPr lang="en-US" sz="2000" b="1"/>
                        <a:t>Available Data</a:t>
                      </a:r>
                    </a:p>
                  </a:txBody>
                  <a:tcPr anchor="ctr"/>
                </a:tc>
                <a:extLst>
                  <a:ext uri="{0D108BD9-81ED-4DB2-BD59-A6C34878D82A}">
                    <a16:rowId xmlns:a16="http://schemas.microsoft.com/office/drawing/2014/main" val="2133102861"/>
                  </a:ext>
                </a:extLst>
              </a:tr>
              <a:tr h="1658976">
                <a:tc gridSpan="2">
                  <a:txBody>
                    <a:bodyPr/>
                    <a:lstStyle/>
                    <a:p>
                      <a:pPr algn="ctr"/>
                      <a:endParaRPr lang="en-US" b="1"/>
                    </a:p>
                  </a:txBody>
                  <a:tcPr/>
                </a:tc>
                <a:tc hMerge="1">
                  <a:txBody>
                    <a:bodyPr/>
                    <a:lstStyle/>
                    <a:p>
                      <a:endParaRPr lang="en-US"/>
                    </a:p>
                  </a:txBody>
                  <a:tcPr/>
                </a:tc>
                <a:tc gridSpan="2">
                  <a:txBody>
                    <a:bodyPr/>
                    <a:lstStyle/>
                    <a:p>
                      <a:pPr lvl="0" algn="ctr">
                        <a:buNone/>
                      </a:pPr>
                      <a:endParaRPr lang="en-US" sz="2000" b="1" dirty="0"/>
                    </a:p>
                    <a:p>
                      <a:pPr lvl="0" algn="ctr">
                        <a:buNone/>
                      </a:pPr>
                      <a:r>
                        <a:rPr lang="en-US" sz="1800" b="1" i="0" u="none" strike="noStrike" noProof="0" dirty="0">
                          <a:solidFill>
                            <a:schemeClr val="accent1"/>
                          </a:solidFill>
                          <a:latin typeface="Calibri"/>
                        </a:rPr>
                        <a:t>What evidence do we have that we are on track to achieve our long-term outcomes?</a:t>
                      </a:r>
                      <a:r>
                        <a:rPr lang="en-US" sz="1800" b="1" dirty="0">
                          <a:solidFill>
                            <a:schemeClr val="accent1"/>
                          </a:solidFill>
                        </a:rPr>
                        <a:t> </a:t>
                      </a:r>
                    </a:p>
                    <a:p>
                      <a:pPr lvl="0" algn="ctr">
                        <a:buNone/>
                      </a:pPr>
                      <a:endParaRPr lang="en-US" sz="2000" b="1" dirty="0"/>
                    </a:p>
                  </a:txBody>
                  <a:tcPr/>
                </a:tc>
                <a:tc hMerge="1">
                  <a:txBody>
                    <a:bodyPr/>
                    <a:lstStyle/>
                    <a:p>
                      <a:endParaRPr lang="en-US"/>
                    </a:p>
                  </a:txBody>
                  <a:tcPr/>
                </a:tc>
                <a:tc gridSpan="2">
                  <a:txBody>
                    <a:bodyPr/>
                    <a:lstStyle/>
                    <a:p>
                      <a:pPr algn="ctr"/>
                      <a:endParaRPr lang="en-US" b="1"/>
                    </a:p>
                  </a:txBody>
                  <a:tcPr/>
                </a:tc>
                <a:tc hMerge="1">
                  <a:txBody>
                    <a:bodyPr/>
                    <a:lstStyle/>
                    <a:p>
                      <a:endParaRPr lang="en-US"/>
                    </a:p>
                  </a:txBody>
                  <a:tcPr/>
                </a:tc>
                <a:extLst>
                  <a:ext uri="{0D108BD9-81ED-4DB2-BD59-A6C34878D82A}">
                    <a16:rowId xmlns:a16="http://schemas.microsoft.com/office/drawing/2014/main" val="1420984343"/>
                  </a:ext>
                </a:extLst>
              </a:tr>
              <a:tr h="1096611">
                <a:tc gridSpan="2">
                  <a:txBody>
                    <a:bodyPr/>
                    <a:lstStyle/>
                    <a:p>
                      <a:pPr lvl="0" algn="ctr">
                        <a:buNone/>
                      </a:pPr>
                      <a:endParaRPr lang="en-US" b="1" dirty="0"/>
                    </a:p>
                    <a:p>
                      <a:pPr lvl="0" algn="ctr">
                        <a:buNone/>
                      </a:pPr>
                      <a:r>
                        <a:rPr lang="en-US" sz="1800" b="1" dirty="0"/>
                        <a:t>What are the key requirements?</a:t>
                      </a:r>
                    </a:p>
                    <a:p>
                      <a:pPr lvl="0" algn="ctr">
                        <a:buNone/>
                      </a:pPr>
                      <a:endParaRPr lang="en-US" b="1" dirty="0"/>
                    </a:p>
                  </a:txBody>
                  <a:tcPr/>
                </a:tc>
                <a:tc hMerge="1">
                  <a:txBody>
                    <a:bodyPr/>
                    <a:lstStyle/>
                    <a:p>
                      <a:endParaRPr lang="en-US" b="1"/>
                    </a:p>
                  </a:txBody>
                  <a:tcPr/>
                </a:tc>
                <a:tc gridSpan="4">
                  <a:txBody>
                    <a:bodyPr/>
                    <a:lstStyle/>
                    <a:p>
                      <a:pPr lvl="0" algn="ctr">
                        <a:buNone/>
                      </a:pPr>
                      <a:endParaRPr lang="en-US"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4488390"/>
                  </a:ext>
                </a:extLst>
              </a:tr>
            </a:tbl>
          </a:graphicData>
        </a:graphic>
      </p:graphicFrame>
      <p:sp>
        <p:nvSpPr>
          <p:cNvPr id="8" name="Rectangle: Rounded Corners 7">
            <a:extLst>
              <a:ext uri="{FF2B5EF4-FFF2-40B4-BE49-F238E27FC236}">
                <a16:creationId xmlns:a16="http://schemas.microsoft.com/office/drawing/2014/main" id="{D9CCFC37-98B0-4C52-ED5E-66E477DE961C}"/>
              </a:ext>
            </a:extLst>
          </p:cNvPr>
          <p:cNvSpPr/>
          <p:nvPr/>
        </p:nvSpPr>
        <p:spPr>
          <a:xfrm>
            <a:off x="447742" y="4474836"/>
            <a:ext cx="1136344" cy="1311861"/>
          </a:xfrm>
          <a:prstGeom prst="roundRect">
            <a:avLst/>
          </a:prstGeom>
          <a:solidFill>
            <a:srgbClr val="386EA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b="1" dirty="0">
              <a:solidFill>
                <a:srgbClr val="FFFFFF"/>
              </a:solidFill>
              <a:cs typeface="Calibri"/>
            </a:endParaRPr>
          </a:p>
          <a:p>
            <a:pPr algn="ctr"/>
            <a:endParaRPr lang="en-US" sz="1600" b="1" dirty="0">
              <a:solidFill>
                <a:srgbClr val="FFFFFF"/>
              </a:solidFill>
              <a:cs typeface="Calibri"/>
            </a:endParaRPr>
          </a:p>
          <a:p>
            <a:pPr algn="ctr"/>
            <a:endParaRPr lang="en-US" sz="1600" b="1" dirty="0">
              <a:solidFill>
                <a:srgbClr val="FFFFFF"/>
              </a:solidFill>
              <a:cs typeface="Calibri"/>
            </a:endParaRPr>
          </a:p>
          <a:p>
            <a:pPr algn="ctr"/>
            <a:r>
              <a:rPr lang="en-US" sz="1600" dirty="0">
                <a:solidFill>
                  <a:srgbClr val="FFFFFF"/>
                </a:solidFill>
                <a:cs typeface="Calibri"/>
              </a:rPr>
              <a:t>I</a:t>
            </a:r>
            <a:r>
              <a:rPr lang="en-US" sz="1400" dirty="0">
                <a:solidFill>
                  <a:srgbClr val="FFFFFF"/>
                </a:solidFill>
                <a:cs typeface="Calibri"/>
              </a:rPr>
              <a:t>nvestment</a:t>
            </a:r>
            <a:endParaRPr lang="en-US" sz="1400" dirty="0">
              <a:solidFill>
                <a:srgbClr val="FFFFFF"/>
              </a:solidFill>
              <a:ea typeface="Calibri"/>
              <a:cs typeface="Calibri"/>
            </a:endParaRPr>
          </a:p>
        </p:txBody>
      </p:sp>
      <p:grpSp>
        <p:nvGrpSpPr>
          <p:cNvPr id="12" name="Group 11">
            <a:extLst>
              <a:ext uri="{FF2B5EF4-FFF2-40B4-BE49-F238E27FC236}">
                <a16:creationId xmlns:a16="http://schemas.microsoft.com/office/drawing/2014/main" id="{B5E46B6D-CDDE-BACF-CDB1-3FE83D0E15B8}"/>
              </a:ext>
            </a:extLst>
          </p:cNvPr>
          <p:cNvGrpSpPr/>
          <p:nvPr/>
        </p:nvGrpSpPr>
        <p:grpSpPr>
          <a:xfrm>
            <a:off x="440765" y="2778561"/>
            <a:ext cx="1143718" cy="1302453"/>
            <a:chOff x="588021" y="2675327"/>
            <a:chExt cx="1143718" cy="1302453"/>
          </a:xfrm>
        </p:grpSpPr>
        <p:sp>
          <p:nvSpPr>
            <p:cNvPr id="10" name="Rectangle: Rounded Corners 9">
              <a:extLst>
                <a:ext uri="{FF2B5EF4-FFF2-40B4-BE49-F238E27FC236}">
                  <a16:creationId xmlns:a16="http://schemas.microsoft.com/office/drawing/2014/main" id="{5A61C8CB-4A02-4396-206A-DB31C05C28F8}"/>
                </a:ext>
              </a:extLst>
            </p:cNvPr>
            <p:cNvSpPr/>
            <p:nvPr/>
          </p:nvSpPr>
          <p:spPr>
            <a:xfrm>
              <a:off x="588021" y="2675327"/>
              <a:ext cx="1143718" cy="1302453"/>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srgbClr val="FFFFFF"/>
                </a:solidFill>
                <a:cs typeface="Calibri"/>
              </a:endParaRPr>
            </a:p>
            <a:p>
              <a:pPr algn="ctr"/>
              <a:endParaRPr lang="en-US" sz="1400">
                <a:solidFill>
                  <a:srgbClr val="FFFFFF"/>
                </a:solidFill>
                <a:ea typeface="Calibri"/>
                <a:cs typeface="Calibri"/>
              </a:endParaRPr>
            </a:p>
            <a:p>
              <a:pPr algn="ctr"/>
              <a:r>
                <a:rPr lang="en-US" sz="1400">
                  <a:solidFill>
                    <a:srgbClr val="FFFFFF"/>
                  </a:solidFill>
                  <a:cs typeface="Calibri"/>
                </a:rPr>
                <a:t>Student</a:t>
              </a:r>
              <a:endParaRPr lang="en-US" sz="1400">
                <a:solidFill>
                  <a:srgbClr val="FFFFFF"/>
                </a:solidFill>
                <a:ea typeface="Calibri"/>
                <a:cs typeface="Calibri"/>
              </a:endParaRPr>
            </a:p>
            <a:p>
              <a:pPr algn="ctr"/>
              <a:r>
                <a:rPr lang="en-US" sz="1400">
                  <a:solidFill>
                    <a:srgbClr val="FFFFFF"/>
                  </a:solidFill>
                  <a:cs typeface="Calibri"/>
                </a:rPr>
                <a:t>Outcomes</a:t>
              </a:r>
              <a:endParaRPr lang="en-US" sz="1400">
                <a:ea typeface="Calibri"/>
                <a:cs typeface="Calibri"/>
              </a:endParaRPr>
            </a:p>
          </p:txBody>
        </p:sp>
        <p:pic>
          <p:nvPicPr>
            <p:cNvPr id="7" name="Picture 6">
              <a:extLst>
                <a:ext uri="{FF2B5EF4-FFF2-40B4-BE49-F238E27FC236}">
                  <a16:creationId xmlns:a16="http://schemas.microsoft.com/office/drawing/2014/main" id="{549AA73F-80AC-FC1E-0CD7-EFA5D1B0B1F2}"/>
                </a:ext>
              </a:extLst>
            </p:cNvPr>
            <p:cNvPicPr>
              <a:picLocks noChangeAspect="1"/>
            </p:cNvPicPr>
            <p:nvPr/>
          </p:nvPicPr>
          <p:blipFill>
            <a:blip r:embed="rId3"/>
            <a:stretch>
              <a:fillRect/>
            </a:stretch>
          </p:blipFill>
          <p:spPr>
            <a:xfrm>
              <a:off x="821547" y="2720198"/>
              <a:ext cx="684475" cy="591566"/>
            </a:xfrm>
            <a:prstGeom prst="rect">
              <a:avLst/>
            </a:prstGeom>
          </p:spPr>
        </p:pic>
      </p:grpSp>
      <p:grpSp>
        <p:nvGrpSpPr>
          <p:cNvPr id="9" name="Group 8">
            <a:extLst>
              <a:ext uri="{FF2B5EF4-FFF2-40B4-BE49-F238E27FC236}">
                <a16:creationId xmlns:a16="http://schemas.microsoft.com/office/drawing/2014/main" id="{9625C957-3647-7593-7373-D13CA9304AAB}"/>
              </a:ext>
            </a:extLst>
          </p:cNvPr>
          <p:cNvGrpSpPr/>
          <p:nvPr/>
        </p:nvGrpSpPr>
        <p:grpSpPr>
          <a:xfrm>
            <a:off x="450031" y="1403284"/>
            <a:ext cx="1143718" cy="1302453"/>
            <a:chOff x="309737" y="238854"/>
            <a:chExt cx="1028699" cy="1262944"/>
          </a:xfrm>
        </p:grpSpPr>
        <p:sp>
          <p:nvSpPr>
            <p:cNvPr id="11" name="Rectangle: Rounded Corners 10">
              <a:extLst>
                <a:ext uri="{FF2B5EF4-FFF2-40B4-BE49-F238E27FC236}">
                  <a16:creationId xmlns:a16="http://schemas.microsoft.com/office/drawing/2014/main" id="{7E775885-F478-C162-F011-04C6E0FB3E27}"/>
                </a:ext>
              </a:extLst>
            </p:cNvPr>
            <p:cNvSpPr/>
            <p:nvPr/>
          </p:nvSpPr>
          <p:spPr>
            <a:xfrm>
              <a:off x="309737" y="238854"/>
              <a:ext cx="1028699" cy="126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FFFFFF"/>
                </a:solidFill>
                <a:ea typeface="Calibri"/>
                <a:cs typeface="Calibri"/>
              </a:endParaRPr>
            </a:p>
            <a:p>
              <a:pPr algn="ctr"/>
              <a:endParaRPr lang="en-US" sz="1400">
                <a:solidFill>
                  <a:srgbClr val="FFFFFF"/>
                </a:solidFill>
                <a:ea typeface="Calibri"/>
                <a:cs typeface="Calibri"/>
              </a:endParaRPr>
            </a:p>
            <a:p>
              <a:pPr algn="ctr"/>
              <a:endParaRPr lang="en-US" sz="1200">
                <a:solidFill>
                  <a:srgbClr val="FFFFFF"/>
                </a:solidFill>
                <a:ea typeface="Calibri"/>
                <a:cs typeface="Calibri"/>
              </a:endParaRPr>
            </a:p>
            <a:p>
              <a:pPr algn="ctr"/>
              <a:r>
                <a:rPr lang="en-US" sz="1400">
                  <a:solidFill>
                    <a:srgbClr val="FFFFFF"/>
                  </a:solidFill>
                  <a:cs typeface="Calibri"/>
                </a:rPr>
                <a:t>Pace of </a:t>
              </a:r>
              <a:endParaRPr lang="en-US" sz="1400">
                <a:solidFill>
                  <a:srgbClr val="FFFFFF"/>
                </a:solidFill>
                <a:ea typeface="Calibri"/>
                <a:cs typeface="Calibri"/>
              </a:endParaRPr>
            </a:p>
            <a:p>
              <a:pPr algn="ctr"/>
              <a:r>
                <a:rPr lang="en-US" sz="1400">
                  <a:solidFill>
                    <a:srgbClr val="FFFFFF"/>
                  </a:solidFill>
                  <a:cs typeface="Calibri"/>
                </a:rPr>
                <a:t>spending</a:t>
              </a:r>
              <a:endParaRPr lang="en-US" sz="1400">
                <a:ea typeface="Calibri"/>
                <a:cs typeface="Calibri"/>
              </a:endParaRPr>
            </a:p>
          </p:txBody>
        </p:sp>
        <p:pic>
          <p:nvPicPr>
            <p:cNvPr id="13" name="Graphic 12" descr="Dollar with solid fill">
              <a:extLst>
                <a:ext uri="{FF2B5EF4-FFF2-40B4-BE49-F238E27FC236}">
                  <a16:creationId xmlns:a16="http://schemas.microsoft.com/office/drawing/2014/main" id="{B1B68607-0126-3E78-E6FB-4CAAF174E1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386" y="373700"/>
              <a:ext cx="533400" cy="533400"/>
            </a:xfrm>
            <a:prstGeom prst="rect">
              <a:avLst/>
            </a:prstGeom>
          </p:spPr>
        </p:pic>
        <p:sp>
          <p:nvSpPr>
            <p:cNvPr id="16" name="Oval 15">
              <a:extLst>
                <a:ext uri="{FF2B5EF4-FFF2-40B4-BE49-F238E27FC236}">
                  <a16:creationId xmlns:a16="http://schemas.microsoft.com/office/drawing/2014/main" id="{49F7CF48-A436-5278-DC7E-3CCA9F272E42}"/>
                </a:ext>
              </a:extLst>
            </p:cNvPr>
            <p:cNvSpPr/>
            <p:nvPr/>
          </p:nvSpPr>
          <p:spPr>
            <a:xfrm>
              <a:off x="492298" y="302963"/>
              <a:ext cx="663576" cy="65241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 name="Oval 3">
            <a:extLst>
              <a:ext uri="{FF2B5EF4-FFF2-40B4-BE49-F238E27FC236}">
                <a16:creationId xmlns:a16="http://schemas.microsoft.com/office/drawing/2014/main" id="{371BCFFB-2B50-95D1-DCC6-0738DDDF6F7F}"/>
              </a:ext>
            </a:extLst>
          </p:cNvPr>
          <p:cNvSpPr/>
          <p:nvPr/>
        </p:nvSpPr>
        <p:spPr>
          <a:xfrm>
            <a:off x="11088684" y="1274406"/>
            <a:ext cx="798516" cy="798516"/>
          </a:xfrm>
          <a:prstGeom prst="ellipse">
            <a:avLst/>
          </a:prstGeom>
          <a:blipFill>
            <a:blip r:embed="rId6"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Oval 4">
            <a:extLst>
              <a:ext uri="{FF2B5EF4-FFF2-40B4-BE49-F238E27FC236}">
                <a16:creationId xmlns:a16="http://schemas.microsoft.com/office/drawing/2014/main" id="{FD6174CF-B3FF-5014-729B-8BD11878923D}"/>
              </a:ext>
            </a:extLst>
          </p:cNvPr>
          <p:cNvSpPr/>
          <p:nvPr/>
        </p:nvSpPr>
        <p:spPr>
          <a:xfrm>
            <a:off x="11088684" y="240115"/>
            <a:ext cx="798516" cy="798516"/>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A8521825-9B2B-194D-0280-6535D9EDED94}"/>
              </a:ext>
            </a:extLst>
          </p:cNvPr>
          <p:cNvSpPr txBox="1"/>
          <p:nvPr/>
        </p:nvSpPr>
        <p:spPr>
          <a:xfrm>
            <a:off x="3199432" y="5663304"/>
            <a:ext cx="7586904" cy="646331"/>
          </a:xfrm>
          <a:prstGeom prst="rect">
            <a:avLst/>
          </a:prstGeom>
          <a:noFill/>
        </p:spPr>
        <p:txBody>
          <a:bodyPr wrap="square">
            <a:spAutoFit/>
          </a:bodyPr>
          <a:lstStyle/>
          <a:p>
            <a:r>
              <a:rPr lang="en-US" dirty="0">
                <a:solidFill>
                  <a:schemeClr val="accent1"/>
                </a:solidFill>
                <a:latin typeface="Calibri"/>
                <a:cs typeface="Calibri"/>
              </a:rPr>
              <a:t>Source: </a:t>
            </a:r>
            <a:r>
              <a:rPr lang="en-US" i="1" dirty="0">
                <a:solidFill>
                  <a:schemeClr val="accent1"/>
                </a:solidFill>
                <a:latin typeface="Calibri"/>
                <a:cs typeface="Calibri"/>
              </a:rPr>
              <a:t>Evaluating the Impact of ARP/ESSER/ESF-Funded Programs Using Logic Models, National Comprehensive Center </a:t>
            </a:r>
            <a:endParaRPr lang="en-US" dirty="0"/>
          </a:p>
        </p:txBody>
      </p:sp>
      <p:pic>
        <p:nvPicPr>
          <p:cNvPr id="19" name="Picture 18">
            <a:extLst>
              <a:ext uri="{FF2B5EF4-FFF2-40B4-BE49-F238E27FC236}">
                <a16:creationId xmlns:a16="http://schemas.microsoft.com/office/drawing/2014/main" id="{81F94E1F-2592-C098-9640-DFED7A318EBA}"/>
              </a:ext>
            </a:extLst>
          </p:cNvPr>
          <p:cNvPicPr>
            <a:picLocks noChangeAspect="1"/>
          </p:cNvPicPr>
          <p:nvPr/>
        </p:nvPicPr>
        <p:blipFill>
          <a:blip r:embed="rId8"/>
          <a:stretch>
            <a:fillRect/>
          </a:stretch>
        </p:blipFill>
        <p:spPr>
          <a:xfrm>
            <a:off x="691631" y="4639914"/>
            <a:ext cx="619240" cy="675738"/>
          </a:xfrm>
          <a:prstGeom prst="rect">
            <a:avLst/>
          </a:prstGeom>
        </p:spPr>
      </p:pic>
    </p:spTree>
    <p:extLst>
      <p:ext uri="{BB962C8B-B14F-4D97-AF65-F5344CB8AC3E}">
        <p14:creationId xmlns:p14="http://schemas.microsoft.com/office/powerpoint/2010/main" val="3734777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81F7-1D9D-C9DB-9A4E-84A6DA1D3805}"/>
              </a:ext>
            </a:extLst>
          </p:cNvPr>
          <p:cNvSpPr>
            <a:spLocks noGrp="1"/>
          </p:cNvSpPr>
          <p:nvPr>
            <p:ph type="title"/>
          </p:nvPr>
        </p:nvSpPr>
        <p:spPr>
          <a:xfrm>
            <a:off x="381000" y="152400"/>
            <a:ext cx="11402961" cy="797405"/>
          </a:xfrm>
        </p:spPr>
        <p:txBody>
          <a:bodyPr/>
          <a:lstStyle/>
          <a:p>
            <a:r>
              <a:rPr lang="en-US" dirty="0">
                <a:latin typeface="Calibri"/>
                <a:ea typeface="Calibri"/>
                <a:cs typeface="Calibri"/>
              </a:rPr>
              <a:t>Define a theory of action or the logic model as part of the System Strategy Return on Investment Approach</a:t>
            </a:r>
            <a:endParaRPr lang="en-US" dirty="0"/>
          </a:p>
        </p:txBody>
      </p:sp>
      <p:pic>
        <p:nvPicPr>
          <p:cNvPr id="5" name="Content Placeholder 4" descr="Image for the Taking a System Strategy ROI Approach resource from Education Resource Strategies.">
            <a:extLst>
              <a:ext uri="{FF2B5EF4-FFF2-40B4-BE49-F238E27FC236}">
                <a16:creationId xmlns:a16="http://schemas.microsoft.com/office/drawing/2014/main" id="{EE3DFA5F-68AA-9916-F529-4909ECC28D58}"/>
              </a:ext>
            </a:extLst>
          </p:cNvPr>
          <p:cNvPicPr>
            <a:picLocks noGrp="1" noChangeAspect="1"/>
          </p:cNvPicPr>
          <p:nvPr>
            <p:ph sz="quarter" idx="14"/>
          </p:nvPr>
        </p:nvPicPr>
        <p:blipFill>
          <a:blip r:embed="rId3"/>
          <a:stretch>
            <a:fillRect/>
          </a:stretch>
        </p:blipFill>
        <p:spPr>
          <a:xfrm>
            <a:off x="554096" y="1719674"/>
            <a:ext cx="4288244" cy="2276475"/>
          </a:xfr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0904B1E3-C154-73FA-B0F8-59A9CACB043F}"/>
              </a:ext>
            </a:extLst>
          </p:cNvPr>
          <p:cNvSpPr>
            <a:spLocks noGrp="1"/>
          </p:cNvSpPr>
          <p:nvPr>
            <p:ph type="sldNum" sz="quarter" idx="7"/>
          </p:nvPr>
        </p:nvSpPr>
        <p:spPr/>
        <p:txBody>
          <a:bodyPr/>
          <a:lstStyle/>
          <a:p>
            <a:fld id="{B6F15528-21DE-4FAA-801E-634DDDAF4B2B}" type="slidenum">
              <a:rPr lang="en-US" smtClean="0"/>
              <a:pPr/>
              <a:t>39</a:t>
            </a:fld>
            <a:endParaRPr lang="en-US"/>
          </a:p>
        </p:txBody>
      </p:sp>
      <p:sp>
        <p:nvSpPr>
          <p:cNvPr id="6" name="TextBox 5">
            <a:extLst>
              <a:ext uri="{FF2B5EF4-FFF2-40B4-BE49-F238E27FC236}">
                <a16:creationId xmlns:a16="http://schemas.microsoft.com/office/drawing/2014/main" id="{16A3052A-B7E8-9AB6-E849-7178EE443865}"/>
              </a:ext>
            </a:extLst>
          </p:cNvPr>
          <p:cNvSpPr txBox="1"/>
          <p:nvPr/>
        </p:nvSpPr>
        <p:spPr>
          <a:xfrm>
            <a:off x="3286125" y="5987534"/>
            <a:ext cx="6097464" cy="369332"/>
          </a:xfrm>
          <a:prstGeom prst="rect">
            <a:avLst/>
          </a:prstGeom>
          <a:noFill/>
        </p:spPr>
        <p:txBody>
          <a:bodyPr wrap="square">
            <a:spAutoFit/>
          </a:bodyPr>
          <a:lstStyle/>
          <a:p>
            <a:r>
              <a:rPr lang="en-US">
                <a:latin typeface="Calibri"/>
                <a:ea typeface="Calibri"/>
                <a:cs typeface="Calibri"/>
              </a:rPr>
              <a:t>Source: </a:t>
            </a:r>
            <a:r>
              <a:rPr lang="en-US" i="1">
                <a:latin typeface="Calibri"/>
                <a:ea typeface="Calibri"/>
                <a:cs typeface="Calibri"/>
              </a:rPr>
              <a:t>System Strategy Return on Investment Approach, ERS </a:t>
            </a:r>
            <a:endParaRPr lang="en-US"/>
          </a:p>
        </p:txBody>
      </p:sp>
      <p:sp>
        <p:nvSpPr>
          <p:cNvPr id="3" name="TextBox 2">
            <a:extLst>
              <a:ext uri="{FF2B5EF4-FFF2-40B4-BE49-F238E27FC236}">
                <a16:creationId xmlns:a16="http://schemas.microsoft.com/office/drawing/2014/main" id="{A6A168F3-C449-4C76-EB05-CE2C062C97B0}"/>
              </a:ext>
            </a:extLst>
          </p:cNvPr>
          <p:cNvSpPr txBox="1"/>
          <p:nvPr/>
        </p:nvSpPr>
        <p:spPr>
          <a:xfrm>
            <a:off x="6334857" y="1659285"/>
            <a:ext cx="4985359" cy="3539430"/>
          </a:xfrm>
          <a:prstGeom prst="rect">
            <a:avLst/>
          </a:prstGeom>
          <a:noFill/>
        </p:spPr>
        <p:txBody>
          <a:bodyPr wrap="square" rtlCol="0">
            <a:spAutoFit/>
          </a:bodyPr>
          <a:lstStyle/>
          <a:p>
            <a:r>
              <a:rPr lang="en-US" sz="3200" dirty="0"/>
              <a:t>Questions to ask:</a:t>
            </a:r>
          </a:p>
          <a:p>
            <a:pPr marL="342900" indent="-342900">
              <a:buFont typeface="+mj-lt"/>
              <a:buAutoNum type="arabicPeriod"/>
            </a:pPr>
            <a:r>
              <a:rPr lang="en-US" sz="2400" dirty="0"/>
              <a:t>Based on research, what are the critical success factors to ensure this strategy results in the desired impact for targeted students?</a:t>
            </a:r>
          </a:p>
          <a:p>
            <a:pPr marL="342900" indent="-342900">
              <a:buFont typeface="+mj-lt"/>
              <a:buAutoNum type="arabicPeriod"/>
            </a:pPr>
            <a:r>
              <a:rPr lang="en-US" sz="2400" dirty="0"/>
              <a:t>What specific actions does this strategy require?</a:t>
            </a:r>
          </a:p>
          <a:p>
            <a:pPr marL="342900" indent="-342900">
              <a:buFont typeface="+mj-lt"/>
              <a:buAutoNum type="arabicPeriod"/>
            </a:pPr>
            <a:r>
              <a:rPr lang="en-US" sz="2400" dirty="0"/>
              <a:t>For how many targeted students and at which schools?</a:t>
            </a:r>
          </a:p>
        </p:txBody>
      </p:sp>
    </p:spTree>
    <p:extLst>
      <p:ext uri="{BB962C8B-B14F-4D97-AF65-F5344CB8AC3E}">
        <p14:creationId xmlns:p14="http://schemas.microsoft.com/office/powerpoint/2010/main" val="2443357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9CDD-F203-4957-DF2A-FC9409360021}"/>
              </a:ext>
            </a:extLst>
          </p:cNvPr>
          <p:cNvSpPr>
            <a:spLocks noGrp="1"/>
          </p:cNvSpPr>
          <p:nvPr>
            <p:ph type="title"/>
          </p:nvPr>
        </p:nvSpPr>
        <p:spPr>
          <a:xfrm>
            <a:off x="381000" y="304800"/>
            <a:ext cx="11424138" cy="492443"/>
          </a:xfrm>
        </p:spPr>
        <p:txBody>
          <a:bodyPr/>
          <a:lstStyle/>
          <a:p>
            <a:r>
              <a:rPr lang="en-US">
                <a:latin typeface="Calibri"/>
                <a:cs typeface="Calibri"/>
              </a:rPr>
              <a:t>The National Comprehensive Center and the CCNetwork work with SEAs and LEAs to...</a:t>
            </a:r>
          </a:p>
        </p:txBody>
      </p:sp>
      <p:sp>
        <p:nvSpPr>
          <p:cNvPr id="4" name="Slide Number Placeholder 3">
            <a:extLst>
              <a:ext uri="{FF2B5EF4-FFF2-40B4-BE49-F238E27FC236}">
                <a16:creationId xmlns:a16="http://schemas.microsoft.com/office/drawing/2014/main" id="{D262CA81-4F27-35E7-AE75-FCEC381FA989}"/>
              </a:ext>
            </a:extLst>
          </p:cNvPr>
          <p:cNvSpPr>
            <a:spLocks noGrp="1"/>
          </p:cNvSpPr>
          <p:nvPr>
            <p:ph type="sldNum" sz="quarter" idx="7"/>
          </p:nvPr>
        </p:nvSpPr>
        <p:spPr/>
        <p:txBody>
          <a:bodyPr/>
          <a:lstStyle/>
          <a:p>
            <a:pPr lvl="0"/>
            <a:fld id="{00000000-1234-1234-1234-123412341234}" type="slidenum">
              <a:rPr lang="en-US" smtClean="0"/>
              <a:pPr lvl="0"/>
              <a:t>4</a:t>
            </a:fld>
            <a:endParaRPr lang="en-US"/>
          </a:p>
        </p:txBody>
      </p:sp>
      <p:sp>
        <p:nvSpPr>
          <p:cNvPr id="9" name="Text Placeholder 8">
            <a:extLst>
              <a:ext uri="{FF2B5EF4-FFF2-40B4-BE49-F238E27FC236}">
                <a16:creationId xmlns:a16="http://schemas.microsoft.com/office/drawing/2014/main" id="{A52E42DB-A838-F689-5AB7-42FBE4509BBE}"/>
              </a:ext>
            </a:extLst>
          </p:cNvPr>
          <p:cNvSpPr>
            <a:spLocks noGrp="1"/>
          </p:cNvSpPr>
          <p:nvPr>
            <p:ph sz="quarter" idx="14"/>
          </p:nvPr>
        </p:nvSpPr>
        <p:spPr>
          <a:xfrm>
            <a:off x="479425" y="1527605"/>
            <a:ext cx="4601764" cy="4063724"/>
          </a:xfrm>
        </p:spPr>
        <p:txBody>
          <a:bodyPr>
            <a:normAutofit/>
          </a:bodyPr>
          <a:lstStyle/>
          <a:p>
            <a:pPr marL="403225" indent="-403225">
              <a:spcBef>
                <a:spcPts val="1200"/>
              </a:spcBef>
              <a:spcAft>
                <a:spcPts val="1200"/>
              </a:spcAft>
            </a:pPr>
            <a:r>
              <a:rPr lang="en-US"/>
              <a:t>Improve education opportunities </a:t>
            </a:r>
            <a:br>
              <a:rPr lang="en-US"/>
            </a:br>
            <a:r>
              <a:rPr lang="en-US"/>
              <a:t>and outcomes for disadvantaged </a:t>
            </a:r>
            <a:br>
              <a:rPr lang="en-US"/>
            </a:br>
            <a:r>
              <a:rPr lang="en-US"/>
              <a:t>and low-income students</a:t>
            </a:r>
          </a:p>
          <a:p>
            <a:pPr marL="403225" indent="-403225">
              <a:spcBef>
                <a:spcPts val="1200"/>
              </a:spcBef>
              <a:spcAft>
                <a:spcPts val="1200"/>
              </a:spcAft>
            </a:pPr>
            <a:r>
              <a:rPr lang="en-US"/>
              <a:t>Increase awareness and use of evidence-based practices related </a:t>
            </a:r>
            <a:br>
              <a:rPr lang="en-US"/>
            </a:br>
            <a:r>
              <a:rPr lang="en-US"/>
              <a:t>to school improvement</a:t>
            </a:r>
          </a:p>
          <a:p>
            <a:pPr marL="403225" indent="-403225">
              <a:spcBef>
                <a:spcPts val="1200"/>
              </a:spcBef>
              <a:spcAft>
                <a:spcPts val="1200"/>
              </a:spcAft>
            </a:pPr>
            <a:r>
              <a:rPr lang="en-US"/>
              <a:t>Enhance human, organizational, policy, and resource capacity</a:t>
            </a:r>
          </a:p>
          <a:p>
            <a:pPr>
              <a:lnSpc>
                <a:spcPct val="114000"/>
              </a:lnSpc>
              <a:spcBef>
                <a:spcPts val="1200"/>
              </a:spcBef>
              <a:spcAft>
                <a:spcPts val="1200"/>
              </a:spcAft>
            </a:pPr>
            <a:endParaRPr lang="en-US" sz="2000"/>
          </a:p>
          <a:p>
            <a:pPr>
              <a:spcBef>
                <a:spcPts val="1200"/>
              </a:spcBef>
              <a:spcAft>
                <a:spcPts val="1200"/>
              </a:spcAft>
            </a:pPr>
            <a:endParaRPr lang="en-US"/>
          </a:p>
        </p:txBody>
      </p:sp>
      <p:pic>
        <p:nvPicPr>
          <p:cNvPr id="8" name="Picture 7" descr="QR code.">
            <a:extLst>
              <a:ext uri="{FF2B5EF4-FFF2-40B4-BE49-F238E27FC236}">
                <a16:creationId xmlns:a16="http://schemas.microsoft.com/office/drawing/2014/main" id="{880C9EC7-8086-3EAD-8A77-0E82C663DC31}"/>
              </a:ext>
            </a:extLst>
          </p:cNvPr>
          <p:cNvPicPr>
            <a:picLocks noChangeAspect="1"/>
          </p:cNvPicPr>
          <p:nvPr/>
        </p:nvPicPr>
        <p:blipFill>
          <a:blip r:embed="rId3"/>
          <a:stretch>
            <a:fillRect/>
          </a:stretch>
        </p:blipFill>
        <p:spPr>
          <a:xfrm>
            <a:off x="8094557" y="5465326"/>
            <a:ext cx="1222062" cy="1222062"/>
          </a:xfrm>
          <a:prstGeom prst="rect">
            <a:avLst/>
          </a:prstGeom>
        </p:spPr>
      </p:pic>
      <p:sp>
        <p:nvSpPr>
          <p:cNvPr id="5" name="Text Placeholder 2">
            <a:extLst>
              <a:ext uri="{FF2B5EF4-FFF2-40B4-BE49-F238E27FC236}">
                <a16:creationId xmlns:a16="http://schemas.microsoft.com/office/drawing/2014/main" id="{9893223E-73C4-F82F-CE68-D46CE8040BF5}"/>
              </a:ext>
            </a:extLst>
          </p:cNvPr>
          <p:cNvSpPr txBox="1">
            <a:spLocks/>
          </p:cNvSpPr>
          <p:nvPr/>
        </p:nvSpPr>
        <p:spPr>
          <a:xfrm>
            <a:off x="341494" y="1843548"/>
            <a:ext cx="5311775" cy="4053092"/>
          </a:xfrm>
          <a:prstGeom prst="rect">
            <a:avLst/>
          </a:prstGeom>
        </p:spPr>
        <p:txBody>
          <a:bodyPr>
            <a:normAutofit/>
          </a:bodyPr>
          <a:lst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Bef>
                <a:spcPts val="400"/>
              </a:spcBef>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14000"/>
              </a:lnSpc>
              <a:spcAft>
                <a:spcPts val="0"/>
              </a:spcAft>
            </a:pPr>
            <a:endParaRPr lang="en-US" sz="2000"/>
          </a:p>
          <a:p>
            <a:pPr>
              <a:lnSpc>
                <a:spcPct val="114000"/>
              </a:lnSpc>
              <a:spcAft>
                <a:spcPts val="0"/>
              </a:spcAft>
            </a:pPr>
            <a:endParaRPr lang="en-US" sz="2000"/>
          </a:p>
          <a:p>
            <a:pPr>
              <a:lnSpc>
                <a:spcPct val="114000"/>
              </a:lnSpc>
              <a:spcAft>
                <a:spcPts val="0"/>
              </a:spcAft>
            </a:pPr>
            <a:endParaRPr lang="en-US" sz="2000"/>
          </a:p>
          <a:p>
            <a:pPr>
              <a:lnSpc>
                <a:spcPct val="114000"/>
              </a:lnSpc>
              <a:spcAft>
                <a:spcPts val="0"/>
              </a:spcAft>
            </a:pPr>
            <a:endParaRPr lang="en-US" sz="2000"/>
          </a:p>
          <a:p>
            <a:pPr>
              <a:lnSpc>
                <a:spcPct val="114000"/>
              </a:lnSpc>
              <a:spcAft>
                <a:spcPts val="0"/>
              </a:spcAft>
            </a:pPr>
            <a:endParaRPr lang="en-US" sz="2000"/>
          </a:p>
        </p:txBody>
      </p:sp>
      <p:sp>
        <p:nvSpPr>
          <p:cNvPr id="11" name="TextBox 10">
            <a:extLst>
              <a:ext uri="{FF2B5EF4-FFF2-40B4-BE49-F238E27FC236}">
                <a16:creationId xmlns:a16="http://schemas.microsoft.com/office/drawing/2014/main" id="{EA05B6F4-50C9-70C6-4156-61EEA349672A}"/>
              </a:ext>
            </a:extLst>
          </p:cNvPr>
          <p:cNvSpPr txBox="1"/>
          <p:nvPr/>
        </p:nvSpPr>
        <p:spPr>
          <a:xfrm>
            <a:off x="6511554" y="5614692"/>
            <a:ext cx="1555824" cy="923330"/>
          </a:xfrm>
          <a:prstGeom prst="rect">
            <a:avLst/>
          </a:prstGeom>
          <a:noFill/>
        </p:spPr>
        <p:txBody>
          <a:bodyPr wrap="square" lIns="91440" tIns="45720" rIns="91440" bIns="45720" rtlCol="0" anchor="t">
            <a:spAutoFit/>
          </a:bodyPr>
          <a:lstStyle/>
          <a:p>
            <a:pPr algn="ctr"/>
            <a:r>
              <a:rPr lang="en-US" b="1"/>
              <a:t>Check out the CCNetwork website!</a:t>
            </a:r>
          </a:p>
        </p:txBody>
      </p:sp>
      <p:pic>
        <p:nvPicPr>
          <p:cNvPr id="3" name="Content Placeholder 4">
            <a:extLst>
              <a:ext uri="{FF2B5EF4-FFF2-40B4-BE49-F238E27FC236}">
                <a16:creationId xmlns:a16="http://schemas.microsoft.com/office/drawing/2014/main" id="{191A58F9-2171-3E35-D545-7D626C6CCF4A}"/>
              </a:ext>
            </a:extLst>
          </p:cNvPr>
          <p:cNvPicPr>
            <a:picLocks noChangeAspect="1"/>
          </p:cNvPicPr>
          <p:nvPr/>
        </p:nvPicPr>
        <p:blipFill>
          <a:blip r:embed="rId4"/>
          <a:stretch>
            <a:fillRect/>
          </a:stretch>
        </p:blipFill>
        <p:spPr>
          <a:xfrm>
            <a:off x="5579955" y="553197"/>
            <a:ext cx="6363113" cy="5166055"/>
          </a:xfrm>
          <a:prstGeom prst="rect">
            <a:avLst/>
          </a:prstGeom>
        </p:spPr>
      </p:pic>
      <p:sp>
        <p:nvSpPr>
          <p:cNvPr id="6" name="TextBox 5">
            <a:extLst>
              <a:ext uri="{FF2B5EF4-FFF2-40B4-BE49-F238E27FC236}">
                <a16:creationId xmlns:a16="http://schemas.microsoft.com/office/drawing/2014/main" id="{B5FF09AA-3171-1B01-FF6A-6D8861504C83}"/>
              </a:ext>
            </a:extLst>
          </p:cNvPr>
          <p:cNvSpPr txBox="1"/>
          <p:nvPr/>
        </p:nvSpPr>
        <p:spPr>
          <a:xfrm>
            <a:off x="7591163" y="6581001"/>
            <a:ext cx="2228850" cy="276999"/>
          </a:xfrm>
          <a:prstGeom prst="rect">
            <a:avLst/>
          </a:prstGeom>
          <a:noFill/>
        </p:spPr>
        <p:txBody>
          <a:bodyPr wrap="square" rtlCol="0">
            <a:spAutoFit/>
          </a:bodyPr>
          <a:lstStyle/>
          <a:p>
            <a:r>
              <a:rPr lang="en-US" sz="1200" u="sng" dirty="0">
                <a:hlinkClick r:id="rId5" tooltip="QR code to the CCNetwork website."/>
              </a:rPr>
              <a:t>http://compcenternetwork.org</a:t>
            </a:r>
            <a:r>
              <a:rPr lang="en-US" sz="1200" u="sng" dirty="0"/>
              <a:t> </a:t>
            </a:r>
          </a:p>
        </p:txBody>
      </p:sp>
    </p:spTree>
    <p:extLst>
      <p:ext uri="{BB962C8B-B14F-4D97-AF65-F5344CB8AC3E}">
        <p14:creationId xmlns:p14="http://schemas.microsoft.com/office/powerpoint/2010/main" val="3317147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A25C71-3613-BD65-EF86-F7D3075F8410}"/>
              </a:ext>
            </a:extLst>
          </p:cNvPr>
          <p:cNvSpPr>
            <a:spLocks noGrp="1"/>
          </p:cNvSpPr>
          <p:nvPr>
            <p:ph type="sldNum" sz="quarter" idx="7"/>
          </p:nvPr>
        </p:nvSpPr>
        <p:spPr/>
        <p:txBody>
          <a:bodyPr/>
          <a:lstStyle/>
          <a:p>
            <a:fld id="{B6F15528-21DE-4FAA-801E-634DDDAF4B2B}" type="slidenum">
              <a:rPr lang="en-US" smtClean="0"/>
              <a:pPr/>
              <a:t>40</a:t>
            </a:fld>
            <a:endParaRPr lang="en-US"/>
          </a:p>
        </p:txBody>
      </p:sp>
      <p:sp>
        <p:nvSpPr>
          <p:cNvPr id="8" name="Rectangle: Rounded Corners 7">
            <a:extLst>
              <a:ext uri="{FF2B5EF4-FFF2-40B4-BE49-F238E27FC236}">
                <a16:creationId xmlns:a16="http://schemas.microsoft.com/office/drawing/2014/main" id="{D9CCFC37-98B0-4C52-ED5E-66E477DE961C}"/>
              </a:ext>
            </a:extLst>
          </p:cNvPr>
          <p:cNvSpPr/>
          <p:nvPr/>
        </p:nvSpPr>
        <p:spPr>
          <a:xfrm>
            <a:off x="401768" y="2795084"/>
            <a:ext cx="1028699" cy="1302454"/>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solidFill>
                <a:srgbClr val="FFFFFF"/>
              </a:solidFill>
              <a:cs typeface="Calibri"/>
            </a:endParaRPr>
          </a:p>
          <a:p>
            <a:pPr algn="ctr"/>
            <a:endParaRPr lang="en-US" sz="1400" b="1">
              <a:solidFill>
                <a:srgbClr val="FFFFFF"/>
              </a:solidFill>
              <a:cs typeface="Calibri"/>
            </a:endParaRPr>
          </a:p>
          <a:p>
            <a:pPr algn="ctr"/>
            <a:endParaRPr lang="en-US" sz="1400" b="1">
              <a:solidFill>
                <a:srgbClr val="FFFFFF"/>
              </a:solidFill>
              <a:cs typeface="Calibri"/>
            </a:endParaRPr>
          </a:p>
          <a:p>
            <a:pPr algn="ctr"/>
            <a:endParaRPr lang="en-US" sz="1400" b="1">
              <a:solidFill>
                <a:srgbClr val="FFFFFF"/>
              </a:solidFill>
              <a:ea typeface="Calibri"/>
              <a:cs typeface="Calibri"/>
            </a:endParaRPr>
          </a:p>
          <a:p>
            <a:pPr algn="ctr"/>
            <a:r>
              <a:rPr lang="en-US" sz="1400">
                <a:solidFill>
                  <a:srgbClr val="FFFFFF"/>
                </a:solidFill>
                <a:cs typeface="Calibri"/>
              </a:rPr>
              <a:t>I</a:t>
            </a:r>
            <a:r>
              <a:rPr lang="en-US" sz="1200">
                <a:solidFill>
                  <a:srgbClr val="FFFFFF"/>
                </a:solidFill>
                <a:cs typeface="Calibri"/>
              </a:rPr>
              <a:t>nvestment</a:t>
            </a:r>
            <a:endParaRPr lang="en-US" sz="1200">
              <a:solidFill>
                <a:srgbClr val="FFFFFF"/>
              </a:solidFill>
              <a:ea typeface="Calibri"/>
              <a:cs typeface="Calibri"/>
            </a:endParaRPr>
          </a:p>
        </p:txBody>
      </p:sp>
      <p:sp>
        <p:nvSpPr>
          <p:cNvPr id="20" name="Plus Sign 19">
            <a:extLst>
              <a:ext uri="{FF2B5EF4-FFF2-40B4-BE49-F238E27FC236}">
                <a16:creationId xmlns:a16="http://schemas.microsoft.com/office/drawing/2014/main" id="{FED2E622-8C0D-C16E-4047-F78E301C0EC1}"/>
              </a:ext>
            </a:extLst>
          </p:cNvPr>
          <p:cNvSpPr/>
          <p:nvPr/>
        </p:nvSpPr>
        <p:spPr>
          <a:xfrm>
            <a:off x="802370" y="1538848"/>
            <a:ext cx="253999" cy="33866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A61C8CB-4A02-4396-206A-DB31C05C28F8}"/>
              </a:ext>
            </a:extLst>
          </p:cNvPr>
          <p:cNvSpPr/>
          <p:nvPr/>
        </p:nvSpPr>
        <p:spPr>
          <a:xfrm>
            <a:off x="415020" y="1538848"/>
            <a:ext cx="1028699" cy="115005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srgbClr val="FFFFFF"/>
              </a:solidFill>
              <a:cs typeface="Calibri"/>
            </a:endParaRPr>
          </a:p>
          <a:p>
            <a:pPr algn="ctr"/>
            <a:endParaRPr lang="en-US" sz="1400">
              <a:solidFill>
                <a:srgbClr val="FFFFFF"/>
              </a:solidFill>
              <a:ea typeface="Calibri"/>
              <a:cs typeface="Calibri"/>
            </a:endParaRPr>
          </a:p>
          <a:p>
            <a:pPr algn="ctr"/>
            <a:r>
              <a:rPr lang="en-US" sz="1400">
                <a:solidFill>
                  <a:srgbClr val="FFFFFF"/>
                </a:solidFill>
                <a:cs typeface="Calibri"/>
              </a:rPr>
              <a:t>Student</a:t>
            </a:r>
            <a:endParaRPr lang="en-US" sz="1400">
              <a:solidFill>
                <a:srgbClr val="FFFFFF"/>
              </a:solidFill>
              <a:ea typeface="Calibri"/>
              <a:cs typeface="Calibri"/>
            </a:endParaRPr>
          </a:p>
          <a:p>
            <a:pPr algn="ctr"/>
            <a:r>
              <a:rPr lang="en-US" sz="1400">
                <a:solidFill>
                  <a:srgbClr val="FFFFFF"/>
                </a:solidFill>
                <a:cs typeface="Calibri"/>
              </a:rPr>
              <a:t>Outcomes</a:t>
            </a:r>
            <a:endParaRPr lang="en-US" sz="1400">
              <a:ea typeface="Calibri"/>
              <a:cs typeface="Calibri"/>
            </a:endParaRPr>
          </a:p>
        </p:txBody>
      </p:sp>
      <p:sp>
        <p:nvSpPr>
          <p:cNvPr id="4" name="Plus Sign 3">
            <a:extLst>
              <a:ext uri="{FF2B5EF4-FFF2-40B4-BE49-F238E27FC236}">
                <a16:creationId xmlns:a16="http://schemas.microsoft.com/office/drawing/2014/main" id="{447067EC-0AF3-CD1D-5BA4-94B3057B8342}"/>
              </a:ext>
            </a:extLst>
          </p:cNvPr>
          <p:cNvSpPr/>
          <p:nvPr/>
        </p:nvSpPr>
        <p:spPr>
          <a:xfrm>
            <a:off x="826025" y="4123782"/>
            <a:ext cx="253999" cy="338666"/>
          </a:xfrm>
          <a:prstGeom prst="mathPlus">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28612"/>
              </a:solidFill>
            </a:endParaRPr>
          </a:p>
        </p:txBody>
      </p:sp>
      <p:sp>
        <p:nvSpPr>
          <p:cNvPr id="22" name="Title 1">
            <a:extLst>
              <a:ext uri="{FF2B5EF4-FFF2-40B4-BE49-F238E27FC236}">
                <a16:creationId xmlns:a16="http://schemas.microsoft.com/office/drawing/2014/main" id="{E83E3A94-2DED-70FE-4E29-DDC8830DA5B3}"/>
              </a:ext>
            </a:extLst>
          </p:cNvPr>
          <p:cNvSpPr txBox="1">
            <a:spLocks/>
          </p:cNvSpPr>
          <p:nvPr/>
        </p:nvSpPr>
        <p:spPr>
          <a:xfrm>
            <a:off x="1740310" y="282323"/>
            <a:ext cx="8897107" cy="966895"/>
          </a:xfrm>
          <a:prstGeom prst="rect">
            <a:avLst/>
          </a:prstGeom>
        </p:spPr>
        <p:txBody>
          <a:bodyPr vert="horz" lIns="0" tIns="0" rIns="0" bIns="0" rtlCol="0" anchor="ctr">
            <a:noAutofit/>
          </a:bodyPr>
          <a:lstStyle>
            <a:lvl1pPr>
              <a:defRPr sz="3200" b="1" i="0">
                <a:solidFill>
                  <a:srgbClr val="386EA3"/>
                </a:solidFill>
                <a:latin typeface="Calibri" panose="020F0502020204030204" pitchFamily="34" charset="0"/>
                <a:ea typeface="+mj-ea"/>
                <a:cs typeface="Calibri" panose="020F0502020204030204" pitchFamily="34" charset="0"/>
              </a:defRPr>
            </a:lvl1pPr>
          </a:lstStyle>
          <a:p>
            <a:r>
              <a:rPr lang="en-US" kern="0" dirty="0">
                <a:solidFill>
                  <a:srgbClr val="346DA3"/>
                </a:solidFill>
                <a:latin typeface="Calibri"/>
                <a:cs typeface="Calibri"/>
              </a:rPr>
              <a:t>Communicate the "defined intervention" to</a:t>
            </a:r>
            <a:r>
              <a:rPr lang="en-US" kern="0" dirty="0">
                <a:solidFill>
                  <a:srgbClr val="346DA3"/>
                </a:solidFill>
                <a:latin typeface="Calibri"/>
                <a:ea typeface="Calibri"/>
                <a:cs typeface="Calibri"/>
              </a:rPr>
              <a:t> audiences with influence through technical assistance</a:t>
            </a:r>
            <a:endParaRPr lang="en-US" kern="0" dirty="0">
              <a:solidFill>
                <a:srgbClr val="346DA3"/>
              </a:solidFill>
              <a:ea typeface="Calibri"/>
            </a:endParaRPr>
          </a:p>
        </p:txBody>
      </p:sp>
      <p:sp>
        <p:nvSpPr>
          <p:cNvPr id="13" name="TextBox 12">
            <a:extLst>
              <a:ext uri="{FF2B5EF4-FFF2-40B4-BE49-F238E27FC236}">
                <a16:creationId xmlns:a16="http://schemas.microsoft.com/office/drawing/2014/main" id="{232347A0-9F62-2797-E755-C7DE7E8D062F}"/>
              </a:ext>
            </a:extLst>
          </p:cNvPr>
          <p:cNvSpPr txBox="1"/>
          <p:nvPr/>
        </p:nvSpPr>
        <p:spPr>
          <a:xfrm>
            <a:off x="1952004" y="2135086"/>
            <a:ext cx="57412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indent="-342900">
              <a:buClr>
                <a:srgbClr val="328612"/>
              </a:buClr>
              <a:buSzPct val="100000"/>
              <a:buFont typeface="Apple Symbols" panose="02000000000000000000" pitchFamily="2" charset="-79"/>
              <a:buChar char="≫"/>
            </a:pPr>
            <a:r>
              <a:rPr lang="en-US" sz="2400" kern="0" dirty="0">
                <a:solidFill>
                  <a:srgbClr val="386EA4"/>
                </a:solidFill>
                <a:latin typeface="Calibri" panose="020F0502020204030204" pitchFamily="34" charset="0"/>
                <a:cs typeface="Calibri" panose="020F0502020204030204" pitchFamily="34" charset="0"/>
              </a:rPr>
              <a:t>Presentations by LEAs to LEAs</a:t>
            </a:r>
          </a:p>
          <a:p>
            <a:endParaRPr lang="en-US" sz="2400" dirty="0">
              <a:ea typeface="Calibri"/>
              <a:cs typeface="Calibri"/>
            </a:endParaRPr>
          </a:p>
          <a:p>
            <a:pPr marL="628650" indent="-342900">
              <a:buClr>
                <a:srgbClr val="328612"/>
              </a:buClr>
              <a:buSzPct val="100000"/>
              <a:buFont typeface="Apple Symbols" panose="02000000000000000000" pitchFamily="2" charset="-79"/>
              <a:buChar char="≫"/>
            </a:pPr>
            <a:r>
              <a:rPr lang="en-US" sz="2400" kern="0" dirty="0">
                <a:solidFill>
                  <a:srgbClr val="386EA4"/>
                </a:solidFill>
                <a:latin typeface="Calibri" panose="020F0502020204030204" pitchFamily="34" charset="0"/>
                <a:cs typeface="Calibri" panose="020F0502020204030204" pitchFamily="34" charset="0"/>
              </a:rPr>
              <a:t>Case studies by SEAs to School Boards, District Leaders, Community Advocates</a:t>
            </a:r>
          </a:p>
          <a:p>
            <a:pPr marL="285750" indent="-285750">
              <a:buFont typeface="Arial" panose="020B0604020202020204" pitchFamily="34" charset="0"/>
              <a:buChar char="•"/>
            </a:pPr>
            <a:endParaRPr lang="en-US" sz="2400" dirty="0">
              <a:ea typeface="Calibri"/>
              <a:cs typeface="Calibri"/>
            </a:endParaRPr>
          </a:p>
          <a:p>
            <a:pPr marL="285750" indent="-285750">
              <a:buFont typeface="Arial" panose="020B0604020202020204" pitchFamily="34" charset="0"/>
              <a:buChar char="•"/>
            </a:pPr>
            <a:endParaRPr lang="en-US" sz="2400" dirty="0">
              <a:ea typeface="Calibri"/>
              <a:cs typeface="Calibri"/>
            </a:endParaRPr>
          </a:p>
        </p:txBody>
      </p:sp>
      <p:pic>
        <p:nvPicPr>
          <p:cNvPr id="9" name="Picture 8">
            <a:extLst>
              <a:ext uri="{FF2B5EF4-FFF2-40B4-BE49-F238E27FC236}">
                <a16:creationId xmlns:a16="http://schemas.microsoft.com/office/drawing/2014/main" id="{54B9CECB-05D0-0256-A1DA-4EE1E41B44B6}"/>
              </a:ext>
            </a:extLst>
          </p:cNvPr>
          <p:cNvPicPr>
            <a:picLocks noChangeAspect="1"/>
          </p:cNvPicPr>
          <p:nvPr/>
        </p:nvPicPr>
        <p:blipFill>
          <a:blip r:embed="rId3"/>
          <a:stretch>
            <a:fillRect/>
          </a:stretch>
        </p:blipFill>
        <p:spPr>
          <a:xfrm>
            <a:off x="656497" y="1676995"/>
            <a:ext cx="545744" cy="471666"/>
          </a:xfrm>
          <a:prstGeom prst="rect">
            <a:avLst/>
          </a:prstGeom>
        </p:spPr>
      </p:pic>
      <p:pic>
        <p:nvPicPr>
          <p:cNvPr id="21" name="Picture 20">
            <a:extLst>
              <a:ext uri="{FF2B5EF4-FFF2-40B4-BE49-F238E27FC236}">
                <a16:creationId xmlns:a16="http://schemas.microsoft.com/office/drawing/2014/main" id="{C302FC45-B626-362C-E41D-5CFBF9F26BCF}"/>
              </a:ext>
            </a:extLst>
          </p:cNvPr>
          <p:cNvPicPr>
            <a:picLocks noChangeAspect="1"/>
          </p:cNvPicPr>
          <p:nvPr/>
        </p:nvPicPr>
        <p:blipFill>
          <a:blip r:embed="rId4"/>
          <a:stretch>
            <a:fillRect/>
          </a:stretch>
        </p:blipFill>
        <p:spPr>
          <a:xfrm>
            <a:off x="619749" y="2955692"/>
            <a:ext cx="619240" cy="675738"/>
          </a:xfrm>
          <a:prstGeom prst="rect">
            <a:avLst/>
          </a:prstGeom>
        </p:spPr>
      </p:pic>
      <p:grpSp>
        <p:nvGrpSpPr>
          <p:cNvPr id="23" name="Group 22">
            <a:extLst>
              <a:ext uri="{FF2B5EF4-FFF2-40B4-BE49-F238E27FC236}">
                <a16:creationId xmlns:a16="http://schemas.microsoft.com/office/drawing/2014/main" id="{1FF19A8B-02C3-ABE0-127E-C6F7A9C08228}"/>
              </a:ext>
            </a:extLst>
          </p:cNvPr>
          <p:cNvGrpSpPr/>
          <p:nvPr/>
        </p:nvGrpSpPr>
        <p:grpSpPr>
          <a:xfrm>
            <a:off x="415020" y="142794"/>
            <a:ext cx="1028699" cy="1262944"/>
            <a:chOff x="309737" y="238854"/>
            <a:chExt cx="1028699" cy="1262944"/>
          </a:xfrm>
        </p:grpSpPr>
        <p:sp>
          <p:nvSpPr>
            <p:cNvPr id="24" name="Rectangle: Rounded Corners 23">
              <a:extLst>
                <a:ext uri="{FF2B5EF4-FFF2-40B4-BE49-F238E27FC236}">
                  <a16:creationId xmlns:a16="http://schemas.microsoft.com/office/drawing/2014/main" id="{8EB87C36-8DA4-B34C-CAAE-5E4AA50B417F}"/>
                </a:ext>
              </a:extLst>
            </p:cNvPr>
            <p:cNvSpPr/>
            <p:nvPr/>
          </p:nvSpPr>
          <p:spPr>
            <a:xfrm>
              <a:off x="309737" y="238854"/>
              <a:ext cx="1028699" cy="126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FFFFFF"/>
                </a:solidFill>
                <a:ea typeface="Calibri"/>
                <a:cs typeface="Calibri"/>
              </a:endParaRPr>
            </a:p>
            <a:p>
              <a:pPr algn="ctr"/>
              <a:endParaRPr lang="en-US" sz="1400">
                <a:solidFill>
                  <a:srgbClr val="FFFFFF"/>
                </a:solidFill>
                <a:ea typeface="Calibri"/>
                <a:cs typeface="Calibri"/>
              </a:endParaRPr>
            </a:p>
            <a:p>
              <a:pPr algn="ctr"/>
              <a:endParaRPr lang="en-US" sz="1200">
                <a:solidFill>
                  <a:srgbClr val="FFFFFF"/>
                </a:solidFill>
                <a:ea typeface="Calibri"/>
                <a:cs typeface="Calibri"/>
              </a:endParaRPr>
            </a:p>
            <a:p>
              <a:pPr algn="ctr"/>
              <a:r>
                <a:rPr lang="en-US" sz="1400">
                  <a:solidFill>
                    <a:srgbClr val="FFFFFF"/>
                  </a:solidFill>
                  <a:cs typeface="Calibri"/>
                </a:rPr>
                <a:t>Pace of </a:t>
              </a:r>
              <a:endParaRPr lang="en-US" sz="1400">
                <a:solidFill>
                  <a:srgbClr val="FFFFFF"/>
                </a:solidFill>
                <a:ea typeface="Calibri"/>
                <a:cs typeface="Calibri"/>
              </a:endParaRPr>
            </a:p>
            <a:p>
              <a:pPr algn="ctr"/>
              <a:r>
                <a:rPr lang="en-US" sz="1400">
                  <a:solidFill>
                    <a:srgbClr val="FFFFFF"/>
                  </a:solidFill>
                  <a:cs typeface="Calibri"/>
                </a:rPr>
                <a:t>spending</a:t>
              </a:r>
              <a:endParaRPr lang="en-US" sz="1400">
                <a:ea typeface="Calibri"/>
                <a:cs typeface="Calibri"/>
              </a:endParaRPr>
            </a:p>
          </p:txBody>
        </p:sp>
        <p:pic>
          <p:nvPicPr>
            <p:cNvPr id="25" name="Graphic 24" descr="Dollar with solid fill">
              <a:extLst>
                <a:ext uri="{FF2B5EF4-FFF2-40B4-BE49-F238E27FC236}">
                  <a16:creationId xmlns:a16="http://schemas.microsoft.com/office/drawing/2014/main" id="{BB629A90-9BA4-2498-F104-6F7DF2B014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386" y="373700"/>
              <a:ext cx="533400" cy="533400"/>
            </a:xfrm>
            <a:prstGeom prst="rect">
              <a:avLst/>
            </a:prstGeom>
          </p:spPr>
        </p:pic>
        <p:sp>
          <p:nvSpPr>
            <p:cNvPr id="26" name="Oval 25">
              <a:extLst>
                <a:ext uri="{FF2B5EF4-FFF2-40B4-BE49-F238E27FC236}">
                  <a16:creationId xmlns:a16="http://schemas.microsoft.com/office/drawing/2014/main" id="{D2F7906F-4C2E-7F47-FE43-C8741B98AD19}"/>
                </a:ext>
              </a:extLst>
            </p:cNvPr>
            <p:cNvSpPr/>
            <p:nvPr/>
          </p:nvSpPr>
          <p:spPr>
            <a:xfrm>
              <a:off x="492298" y="302963"/>
              <a:ext cx="663576" cy="65241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Oval 1">
            <a:extLst>
              <a:ext uri="{FF2B5EF4-FFF2-40B4-BE49-F238E27FC236}">
                <a16:creationId xmlns:a16="http://schemas.microsoft.com/office/drawing/2014/main" id="{13421BA5-B9FC-42C5-FEAE-6D47EADE646D}"/>
              </a:ext>
            </a:extLst>
          </p:cNvPr>
          <p:cNvSpPr/>
          <p:nvPr/>
        </p:nvSpPr>
        <p:spPr>
          <a:xfrm>
            <a:off x="10885067" y="277640"/>
            <a:ext cx="798516" cy="798516"/>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Rectangle: Rounded Corners 15">
            <a:extLst>
              <a:ext uri="{FF2B5EF4-FFF2-40B4-BE49-F238E27FC236}">
                <a16:creationId xmlns:a16="http://schemas.microsoft.com/office/drawing/2014/main" id="{A2D3F967-C8F8-B674-D320-A924BFAE7F69}"/>
              </a:ext>
            </a:extLst>
          </p:cNvPr>
          <p:cNvSpPr/>
          <p:nvPr/>
        </p:nvSpPr>
        <p:spPr>
          <a:xfrm>
            <a:off x="430176" y="4497837"/>
            <a:ext cx="1028699" cy="1302454"/>
          </a:xfrm>
          <a:prstGeom prst="roundRect">
            <a:avLst/>
          </a:prstGeom>
          <a:solidFill>
            <a:srgbClr val="328612"/>
          </a:solidFill>
          <a:ln>
            <a:solidFill>
              <a:srgbClr val="32861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dirty="0">
              <a:solidFill>
                <a:srgbClr val="FFFFFF"/>
              </a:solidFill>
              <a:cs typeface="Calibri"/>
            </a:endParaRPr>
          </a:p>
          <a:p>
            <a:pPr algn="ctr"/>
            <a:endParaRPr lang="en-US" sz="1400" b="1" dirty="0">
              <a:solidFill>
                <a:srgbClr val="FFFFFF"/>
              </a:solidFill>
              <a:cs typeface="Calibri"/>
            </a:endParaRPr>
          </a:p>
          <a:p>
            <a:pPr algn="ctr"/>
            <a:r>
              <a:rPr lang="en-US" sz="1400" dirty="0" err="1">
                <a:solidFill>
                  <a:srgbClr val="FFFFFF"/>
                </a:solidFill>
                <a:ea typeface="Calibri"/>
                <a:cs typeface="Calibri"/>
              </a:rPr>
              <a:t>Communi</a:t>
            </a:r>
            <a:r>
              <a:rPr lang="en-US" sz="1400" dirty="0">
                <a:solidFill>
                  <a:srgbClr val="FFFFFF"/>
                </a:solidFill>
                <a:ea typeface="Calibri"/>
                <a:cs typeface="Calibri"/>
              </a:rPr>
              <a:t>-cations</a:t>
            </a:r>
          </a:p>
          <a:p>
            <a:pPr algn="ctr"/>
            <a:r>
              <a:rPr lang="en-US" sz="1400" dirty="0">
                <a:solidFill>
                  <a:srgbClr val="FFFFFF"/>
                </a:solidFill>
                <a:ea typeface="Calibri"/>
                <a:cs typeface="Calibri"/>
              </a:rPr>
              <a:t>&amp; Scale</a:t>
            </a:r>
          </a:p>
        </p:txBody>
      </p:sp>
      <p:sp>
        <p:nvSpPr>
          <p:cNvPr id="12" name="Speech Bubble: Oval 11">
            <a:extLst>
              <a:ext uri="{FF2B5EF4-FFF2-40B4-BE49-F238E27FC236}">
                <a16:creationId xmlns:a16="http://schemas.microsoft.com/office/drawing/2014/main" id="{65DC31AB-B41B-E885-4089-DA5440705C3A}"/>
              </a:ext>
            </a:extLst>
          </p:cNvPr>
          <p:cNvSpPr/>
          <p:nvPr/>
        </p:nvSpPr>
        <p:spPr>
          <a:xfrm>
            <a:off x="8055191" y="1779199"/>
            <a:ext cx="3177396" cy="165339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Tutoring!</a:t>
            </a:r>
            <a:endParaRPr lang="en-US"/>
          </a:p>
        </p:txBody>
      </p:sp>
      <p:sp>
        <p:nvSpPr>
          <p:cNvPr id="15" name="Speech Bubble: Oval 14">
            <a:extLst>
              <a:ext uri="{FF2B5EF4-FFF2-40B4-BE49-F238E27FC236}">
                <a16:creationId xmlns:a16="http://schemas.microsoft.com/office/drawing/2014/main" id="{D8E32B4A-CEEE-7946-9E3C-BAC0E6134376}"/>
              </a:ext>
            </a:extLst>
          </p:cNvPr>
          <p:cNvSpPr/>
          <p:nvPr/>
        </p:nvSpPr>
        <p:spPr>
          <a:xfrm>
            <a:off x="7321945" y="3058783"/>
            <a:ext cx="4341962" cy="2501659"/>
          </a:xfrm>
          <a:prstGeom prst="wedgeEllipse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2-hour small group learning,</a:t>
            </a:r>
          </a:p>
          <a:p>
            <a:pPr algn="ctr"/>
            <a:r>
              <a:rPr lang="en-US">
                <a:cs typeface="Calibri"/>
              </a:rPr>
              <a:t>3x per week, led by paraprofessionals</a:t>
            </a:r>
          </a:p>
        </p:txBody>
      </p:sp>
      <p:pic>
        <p:nvPicPr>
          <p:cNvPr id="27" name="Picture 26" descr="A green sign with a white arrow pointing up&#10;&#10;Description automatically generated">
            <a:extLst>
              <a:ext uri="{FF2B5EF4-FFF2-40B4-BE49-F238E27FC236}">
                <a16:creationId xmlns:a16="http://schemas.microsoft.com/office/drawing/2014/main" id="{4CA888F7-236F-DFC9-0CC4-256CFA042E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840" y="4488692"/>
            <a:ext cx="503058" cy="574943"/>
          </a:xfrm>
          <a:prstGeom prst="rect">
            <a:avLst/>
          </a:prstGeom>
        </p:spPr>
      </p:pic>
    </p:spTree>
    <p:extLst>
      <p:ext uri="{BB962C8B-B14F-4D97-AF65-F5344CB8AC3E}">
        <p14:creationId xmlns:p14="http://schemas.microsoft.com/office/powerpoint/2010/main" val="385956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8F45-CC0B-0B67-6B46-35BC617899AE}"/>
              </a:ext>
            </a:extLst>
          </p:cNvPr>
          <p:cNvSpPr>
            <a:spLocks noGrp="1"/>
          </p:cNvSpPr>
          <p:nvPr>
            <p:ph type="title"/>
          </p:nvPr>
        </p:nvSpPr>
        <p:spPr>
          <a:xfrm>
            <a:off x="304800" y="1693917"/>
            <a:ext cx="3258646" cy="3139089"/>
          </a:xfrm>
        </p:spPr>
        <p:txBody>
          <a:bodyPr/>
          <a:lstStyle/>
          <a:p>
            <a:r>
              <a:rPr lang="en-US" dirty="0">
                <a:solidFill>
                  <a:srgbClr val="346DA3"/>
                </a:solidFill>
                <a:latin typeface="Calibri"/>
                <a:cs typeface="Calibri"/>
              </a:rPr>
              <a:t>Find suggested resources associated with SEA levers within the Resource Portfolio</a:t>
            </a:r>
            <a:endParaRPr lang="en-US" dirty="0">
              <a:solidFill>
                <a:srgbClr val="346DA3"/>
              </a:solidFill>
            </a:endParaRPr>
          </a:p>
        </p:txBody>
      </p:sp>
      <p:sp>
        <p:nvSpPr>
          <p:cNvPr id="4" name="Slide Number Placeholder 3">
            <a:extLst>
              <a:ext uri="{FF2B5EF4-FFF2-40B4-BE49-F238E27FC236}">
                <a16:creationId xmlns:a16="http://schemas.microsoft.com/office/drawing/2014/main" id="{25B6CB91-37FB-DEB4-C5EB-47D8D09A10B9}"/>
              </a:ext>
            </a:extLst>
          </p:cNvPr>
          <p:cNvSpPr>
            <a:spLocks noGrp="1"/>
          </p:cNvSpPr>
          <p:nvPr>
            <p:ph type="sldNum" sz="quarter" idx="7"/>
          </p:nvPr>
        </p:nvSpPr>
        <p:spPr/>
        <p:txBody>
          <a:bodyPr/>
          <a:lstStyle/>
          <a:p>
            <a:fld id="{B6F15528-21DE-4FAA-801E-634DDDAF4B2B}" type="slidenum">
              <a:rPr lang="en-US" smtClean="0"/>
              <a:pPr/>
              <a:t>41</a:t>
            </a:fld>
            <a:endParaRPr lang="en-US"/>
          </a:p>
        </p:txBody>
      </p:sp>
      <p:pic>
        <p:nvPicPr>
          <p:cNvPr id="7" name="Picture 6" descr="Screenshot of example resources from the Strategic Planning for Continued Recovery webpage.">
            <a:extLst>
              <a:ext uri="{FF2B5EF4-FFF2-40B4-BE49-F238E27FC236}">
                <a16:creationId xmlns:a16="http://schemas.microsoft.com/office/drawing/2014/main" id="{586B2FC1-E2FF-4EB6-041D-1C0F98972680}"/>
              </a:ext>
            </a:extLst>
          </p:cNvPr>
          <p:cNvPicPr>
            <a:picLocks noChangeAspect="1"/>
          </p:cNvPicPr>
          <p:nvPr/>
        </p:nvPicPr>
        <p:blipFill rotWithShape="1">
          <a:blip r:embed="rId3"/>
          <a:srcRect l="7769" t="27063" r="7769" b="17492"/>
          <a:stretch/>
        </p:blipFill>
        <p:spPr>
          <a:xfrm>
            <a:off x="3817028" y="1539869"/>
            <a:ext cx="7612972" cy="377826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5B5C1C1D-9775-B3E1-A2AA-795D22F5C001}"/>
              </a:ext>
            </a:extLst>
          </p:cNvPr>
          <p:cNvSpPr txBox="1"/>
          <p:nvPr/>
        </p:nvSpPr>
        <p:spPr>
          <a:xfrm>
            <a:off x="3018773" y="5879812"/>
            <a:ext cx="8304755" cy="584775"/>
          </a:xfrm>
          <a:prstGeom prst="rect">
            <a:avLst/>
          </a:prstGeom>
          <a:noFill/>
        </p:spPr>
        <p:txBody>
          <a:bodyPr wrap="square" rtlCol="0">
            <a:spAutoFit/>
          </a:bodyPr>
          <a:lstStyle/>
          <a:p>
            <a:r>
              <a:rPr lang="en-US" sz="1600" dirty="0"/>
              <a:t>Source: </a:t>
            </a:r>
            <a:r>
              <a:rPr lang="en-US" sz="1600" dirty="0">
                <a:hlinkClick r:id="rId4" tooltip="Strategic Planning for Continued Recovery from the CCNetwork webpage. "/>
              </a:rPr>
              <a:t>https://compcenternetwork.org/ccnetwork-highlights/topic/8274/strategic-planning-continued-recovery</a:t>
            </a:r>
            <a:r>
              <a:rPr lang="en-US" sz="1600" dirty="0"/>
              <a:t> </a:t>
            </a:r>
          </a:p>
        </p:txBody>
      </p:sp>
    </p:spTree>
    <p:extLst>
      <p:ext uri="{BB962C8B-B14F-4D97-AF65-F5344CB8AC3E}">
        <p14:creationId xmlns:p14="http://schemas.microsoft.com/office/powerpoint/2010/main" val="1780786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DA9F9-3482-F24A-B62C-D0D4DD6437CA}"/>
              </a:ext>
            </a:extLst>
          </p:cNvPr>
          <p:cNvSpPr>
            <a:spLocks noGrp="1"/>
          </p:cNvSpPr>
          <p:nvPr>
            <p:ph type="title"/>
          </p:nvPr>
        </p:nvSpPr>
        <p:spPr/>
        <p:txBody>
          <a:bodyPr/>
          <a:lstStyle/>
          <a:p>
            <a:r>
              <a:rPr lang="en-US">
                <a:latin typeface="Calibri"/>
                <a:cs typeface="Calibri"/>
              </a:rPr>
              <a:t>Announcements </a:t>
            </a:r>
            <a:br>
              <a:rPr lang="en-US">
                <a:latin typeface="Calibri"/>
                <a:cs typeface="Calibri"/>
              </a:rPr>
            </a:br>
            <a:r>
              <a:rPr lang="en-US">
                <a:latin typeface="Calibri"/>
                <a:cs typeface="Calibri"/>
              </a:rPr>
              <a:t>and Opportunities</a:t>
            </a:r>
            <a:endParaRPr lang="en-US"/>
          </a:p>
        </p:txBody>
      </p:sp>
      <p:sp>
        <p:nvSpPr>
          <p:cNvPr id="4" name="Slide Number Placeholder 3">
            <a:extLst>
              <a:ext uri="{FF2B5EF4-FFF2-40B4-BE49-F238E27FC236}">
                <a16:creationId xmlns:a16="http://schemas.microsoft.com/office/drawing/2014/main" id="{07C11093-6A32-C943-B594-E16134A23426}"/>
              </a:ext>
            </a:extLst>
          </p:cNvPr>
          <p:cNvSpPr>
            <a:spLocks noGrp="1"/>
          </p:cNvSpPr>
          <p:nvPr>
            <p:ph type="sldNum" sz="quarter" idx="7"/>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424946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4850-B00B-35D7-9180-4D9057DFA6DB}"/>
              </a:ext>
            </a:extLst>
          </p:cNvPr>
          <p:cNvSpPr>
            <a:spLocks noGrp="1"/>
          </p:cNvSpPr>
          <p:nvPr>
            <p:ph type="title"/>
          </p:nvPr>
        </p:nvSpPr>
        <p:spPr>
          <a:xfrm>
            <a:off x="228600" y="160282"/>
            <a:ext cx="11582400" cy="492443"/>
          </a:xfrm>
        </p:spPr>
        <p:txBody>
          <a:bodyPr/>
          <a:lstStyle/>
          <a:p>
            <a:r>
              <a:rPr lang="en-US" dirty="0">
                <a:solidFill>
                  <a:srgbClr val="386EA4"/>
                </a:solidFill>
                <a:latin typeface="Calibri"/>
                <a:cs typeface="Calibri"/>
              </a:rPr>
              <a:t>Here’s another look at the supports planned through the SPCR </a:t>
            </a:r>
            <a:endParaRPr lang="en-US" dirty="0">
              <a:solidFill>
                <a:srgbClr val="386EA4"/>
              </a:solidFill>
            </a:endParaRPr>
          </a:p>
        </p:txBody>
      </p:sp>
      <p:sp>
        <p:nvSpPr>
          <p:cNvPr id="4" name="Slide Number Placeholder 3">
            <a:extLst>
              <a:ext uri="{FF2B5EF4-FFF2-40B4-BE49-F238E27FC236}">
                <a16:creationId xmlns:a16="http://schemas.microsoft.com/office/drawing/2014/main" id="{2EF41009-2BB1-C464-1F6C-265016AA84A4}"/>
              </a:ext>
            </a:extLst>
          </p:cNvPr>
          <p:cNvSpPr>
            <a:spLocks noGrp="1"/>
          </p:cNvSpPr>
          <p:nvPr>
            <p:ph type="sldNum" sz="quarter" idx="7"/>
          </p:nvPr>
        </p:nvSpPr>
        <p:spPr/>
        <p:txBody>
          <a:bodyPr/>
          <a:lstStyle/>
          <a:p>
            <a:fld id="{B6F15528-21DE-4FAA-801E-634DDDAF4B2B}" type="slidenum">
              <a:rPr lang="en-US" smtClean="0"/>
              <a:pPr/>
              <a:t>43</a:t>
            </a:fld>
            <a:endParaRPr lang="en-US"/>
          </a:p>
        </p:txBody>
      </p:sp>
      <p:graphicFrame>
        <p:nvGraphicFramePr>
          <p:cNvPr id="34" name="Table 10" descr="Chart demonstrating a timeline for Strategic Planning and Continued Recovery universal webinars and resource portfolios, individualized supports, and targeted supports from November 2023 till the summer of 2024. Certain supports, such as Individual SEA Coaching and targeted supports, stretch across multiple months and include an arrow, indicating that they could continue past the designated time frame. ">
            <a:extLst>
              <a:ext uri="{FF2B5EF4-FFF2-40B4-BE49-F238E27FC236}">
                <a16:creationId xmlns:a16="http://schemas.microsoft.com/office/drawing/2014/main" id="{99F08BB5-2390-77D6-AFE5-09BB0804F6BF}"/>
              </a:ext>
            </a:extLst>
          </p:cNvPr>
          <p:cNvGraphicFramePr>
            <a:graphicFrameLocks noGrp="1"/>
          </p:cNvGraphicFramePr>
          <p:nvPr>
            <p:extLst>
              <p:ext uri="{D42A27DB-BD31-4B8C-83A1-F6EECF244321}">
                <p14:modId xmlns:p14="http://schemas.microsoft.com/office/powerpoint/2010/main" val="2128291151"/>
              </p:ext>
            </p:extLst>
          </p:nvPr>
        </p:nvGraphicFramePr>
        <p:xfrm>
          <a:off x="0" y="1437750"/>
          <a:ext cx="12192000" cy="4242987"/>
        </p:xfrm>
        <a:graphic>
          <a:graphicData uri="http://schemas.openxmlformats.org/drawingml/2006/table">
            <a:tbl>
              <a:tblPr firstRow="1" bandRow="1">
                <a:tableStyleId>{2D5ABB26-0587-4C30-8999-92F81FD0307C}</a:tableStyleId>
              </a:tblPr>
              <a:tblGrid>
                <a:gridCol w="12192000">
                  <a:extLst>
                    <a:ext uri="{9D8B030D-6E8A-4147-A177-3AD203B41FA5}">
                      <a16:colId xmlns:a16="http://schemas.microsoft.com/office/drawing/2014/main" val="764721234"/>
                    </a:ext>
                  </a:extLst>
                </a:gridCol>
              </a:tblGrid>
              <a:tr h="141432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2F1">
                        <a:alpha val="50196"/>
                      </a:srgbClr>
                    </a:solidFill>
                  </a:tcPr>
                </a:tc>
                <a:extLst>
                  <a:ext uri="{0D108BD9-81ED-4DB2-BD59-A6C34878D82A}">
                    <a16:rowId xmlns:a16="http://schemas.microsoft.com/office/drawing/2014/main" val="2987806245"/>
                  </a:ext>
                </a:extLst>
              </a:tr>
              <a:tr h="1414329">
                <a:tc>
                  <a:txBody>
                    <a:bodyPr/>
                    <a:lstStyle/>
                    <a:p>
                      <a:endParaRPr lang="en-US" dirty="0"/>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9C6CE">
                        <a:alpha val="50196"/>
                      </a:srgbClr>
                    </a:solidFill>
                  </a:tcPr>
                </a:tc>
                <a:extLst>
                  <a:ext uri="{0D108BD9-81ED-4DB2-BD59-A6C34878D82A}">
                    <a16:rowId xmlns:a16="http://schemas.microsoft.com/office/drawing/2014/main" val="2259300977"/>
                  </a:ext>
                </a:extLst>
              </a:tr>
              <a:tr h="141432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9EB9C6">
                        <a:alpha val="50196"/>
                      </a:srgbClr>
                    </a:solidFill>
                  </a:tcPr>
                </a:tc>
                <a:extLst>
                  <a:ext uri="{0D108BD9-81ED-4DB2-BD59-A6C34878D82A}">
                    <a16:rowId xmlns:a16="http://schemas.microsoft.com/office/drawing/2014/main" val="76289804"/>
                  </a:ext>
                </a:extLst>
              </a:tr>
            </a:tbl>
          </a:graphicData>
        </a:graphic>
      </p:graphicFrame>
      <p:sp>
        <p:nvSpPr>
          <p:cNvPr id="35" name="Arrow: Right 34">
            <a:extLst>
              <a:ext uri="{FF2B5EF4-FFF2-40B4-BE49-F238E27FC236}">
                <a16:creationId xmlns:a16="http://schemas.microsoft.com/office/drawing/2014/main" id="{55905FDA-CF93-EEBD-C154-6AA358295551}"/>
              </a:ext>
            </a:extLst>
          </p:cNvPr>
          <p:cNvSpPr/>
          <p:nvPr/>
        </p:nvSpPr>
        <p:spPr>
          <a:xfrm>
            <a:off x="4099207" y="4318143"/>
            <a:ext cx="8074785" cy="1362595"/>
          </a:xfrm>
          <a:prstGeom prst="rightArrow">
            <a:avLst/>
          </a:prstGeom>
          <a:solidFill>
            <a:schemeClr val="accent2">
              <a:lumMod val="50000"/>
            </a:schemeClr>
          </a:solidFill>
          <a:ln>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t>We are planning to offer targeted opportunities for cross-SEA team collaboration starting in late fall 2023 and continuing into 2024. The nature and frequency of these targeted supports will be informed by needs identified through SEA team individual consultations</a:t>
            </a:r>
          </a:p>
        </p:txBody>
      </p:sp>
      <p:sp>
        <p:nvSpPr>
          <p:cNvPr id="36" name="Rectangle: Rounded Corners 35">
            <a:extLst>
              <a:ext uri="{FF2B5EF4-FFF2-40B4-BE49-F238E27FC236}">
                <a16:creationId xmlns:a16="http://schemas.microsoft.com/office/drawing/2014/main" id="{95152447-B981-E2F3-679D-FF9578CF488F}"/>
              </a:ext>
            </a:extLst>
          </p:cNvPr>
          <p:cNvSpPr/>
          <p:nvPr/>
        </p:nvSpPr>
        <p:spPr>
          <a:xfrm>
            <a:off x="0" y="1437750"/>
            <a:ext cx="496013" cy="1423225"/>
          </a:xfrm>
          <a:prstGeom prst="roundRect">
            <a:avLst/>
          </a:prstGeom>
          <a:solidFill>
            <a:schemeClr val="tx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100">
                <a:solidFill>
                  <a:schemeClr val="accent6"/>
                </a:solidFill>
              </a:rPr>
              <a:t>Universal Webinars &amp; </a:t>
            </a:r>
          </a:p>
          <a:p>
            <a:pPr algn="ctr"/>
            <a:r>
              <a:rPr lang="en-US" sz="1100">
                <a:solidFill>
                  <a:schemeClr val="accent6"/>
                </a:solidFill>
              </a:rPr>
              <a:t>Resource Portfolios</a:t>
            </a:r>
          </a:p>
        </p:txBody>
      </p:sp>
      <p:sp>
        <p:nvSpPr>
          <p:cNvPr id="37" name="Rectangle: Rounded Corners 36">
            <a:extLst>
              <a:ext uri="{FF2B5EF4-FFF2-40B4-BE49-F238E27FC236}">
                <a16:creationId xmlns:a16="http://schemas.microsoft.com/office/drawing/2014/main" id="{60657313-AD97-CF55-B746-DAC948720631}"/>
              </a:ext>
            </a:extLst>
          </p:cNvPr>
          <p:cNvSpPr/>
          <p:nvPr/>
        </p:nvSpPr>
        <p:spPr>
          <a:xfrm>
            <a:off x="2009314" y="3171128"/>
            <a:ext cx="1431267" cy="7392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a:t>Individual SEA Consultations</a:t>
            </a:r>
          </a:p>
        </p:txBody>
      </p:sp>
      <p:sp>
        <p:nvSpPr>
          <p:cNvPr id="38" name="Rectangle: Rounded Corners 37">
            <a:extLst>
              <a:ext uri="{FF2B5EF4-FFF2-40B4-BE49-F238E27FC236}">
                <a16:creationId xmlns:a16="http://schemas.microsoft.com/office/drawing/2014/main" id="{BE3C2FD4-2ADA-5592-C658-FE7D15A071E0}"/>
              </a:ext>
            </a:extLst>
          </p:cNvPr>
          <p:cNvSpPr/>
          <p:nvPr/>
        </p:nvSpPr>
        <p:spPr>
          <a:xfrm>
            <a:off x="5316210" y="3165011"/>
            <a:ext cx="1355067" cy="7392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a:t>Individual SEA Consultations</a:t>
            </a:r>
          </a:p>
        </p:txBody>
      </p:sp>
      <p:sp>
        <p:nvSpPr>
          <p:cNvPr id="39" name="Arrow: Right 38">
            <a:extLst>
              <a:ext uri="{FF2B5EF4-FFF2-40B4-BE49-F238E27FC236}">
                <a16:creationId xmlns:a16="http://schemas.microsoft.com/office/drawing/2014/main" id="{349DFF00-C884-EF43-7CA8-A23E67E197A5}"/>
              </a:ext>
            </a:extLst>
          </p:cNvPr>
          <p:cNvSpPr/>
          <p:nvPr/>
        </p:nvSpPr>
        <p:spPr>
          <a:xfrm>
            <a:off x="7096502" y="2880303"/>
            <a:ext cx="5077490" cy="136259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Individual SEA Coaching</a:t>
            </a:r>
          </a:p>
        </p:txBody>
      </p:sp>
      <p:grpSp>
        <p:nvGrpSpPr>
          <p:cNvPr id="40" name="Group 39">
            <a:extLst>
              <a:ext uri="{FF2B5EF4-FFF2-40B4-BE49-F238E27FC236}">
                <a16:creationId xmlns:a16="http://schemas.microsoft.com/office/drawing/2014/main" id="{0B07E9B9-352F-46FC-3453-B33013E30C95}"/>
              </a:ext>
            </a:extLst>
          </p:cNvPr>
          <p:cNvGrpSpPr/>
          <p:nvPr/>
        </p:nvGrpSpPr>
        <p:grpSpPr>
          <a:xfrm>
            <a:off x="549413" y="1710429"/>
            <a:ext cx="10425066" cy="883986"/>
            <a:chOff x="580144" y="3194013"/>
            <a:chExt cx="10425066" cy="883986"/>
          </a:xfrm>
        </p:grpSpPr>
        <p:sp>
          <p:nvSpPr>
            <p:cNvPr id="41" name="Rectangle: Rounded Corners 60">
              <a:extLst>
                <a:ext uri="{FF2B5EF4-FFF2-40B4-BE49-F238E27FC236}">
                  <a16:creationId xmlns:a16="http://schemas.microsoft.com/office/drawing/2014/main" id="{68571CC7-6AA4-7359-4032-7D3C8B0FC072}"/>
                </a:ext>
              </a:extLst>
            </p:cNvPr>
            <p:cNvSpPr/>
            <p:nvPr/>
          </p:nvSpPr>
          <p:spPr>
            <a:xfrm>
              <a:off x="5938374" y="3202295"/>
              <a:ext cx="1558847" cy="869586"/>
            </a:xfrm>
            <a:prstGeom prst="round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a:t>Ensure access &amp; opportunity for all</a:t>
              </a:r>
            </a:p>
          </p:txBody>
        </p:sp>
        <p:sp>
          <p:nvSpPr>
            <p:cNvPr id="42" name="Rectangle: Rounded Corners 20">
              <a:extLst>
                <a:ext uri="{FF2B5EF4-FFF2-40B4-BE49-F238E27FC236}">
                  <a16:creationId xmlns:a16="http://schemas.microsoft.com/office/drawing/2014/main" id="{7289470F-D35E-C255-0868-E6843485AA9A}"/>
                </a:ext>
              </a:extLst>
            </p:cNvPr>
            <p:cNvSpPr/>
            <p:nvPr/>
          </p:nvSpPr>
          <p:spPr>
            <a:xfrm>
              <a:off x="7655187" y="3194013"/>
              <a:ext cx="1600080" cy="883985"/>
            </a:xfrm>
            <a:prstGeom prst="roundRect">
              <a:avLst/>
            </a:prstGeom>
            <a:solidFill>
              <a:srgbClr val="004C54"/>
            </a:solidFill>
            <a:ln>
              <a:solidFill>
                <a:srgbClr val="004C54"/>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en-US" sz="1400" dirty="0">
                  <a:solidFill>
                    <a:schemeClr val="bg1"/>
                  </a:solidFill>
                </a:rPr>
                <a:t>Communicate impact of investments</a:t>
              </a:r>
            </a:p>
          </p:txBody>
        </p:sp>
        <p:sp>
          <p:nvSpPr>
            <p:cNvPr id="43" name="Rectangle: Rounded Corners 60">
              <a:extLst>
                <a:ext uri="{FF2B5EF4-FFF2-40B4-BE49-F238E27FC236}">
                  <a16:creationId xmlns:a16="http://schemas.microsoft.com/office/drawing/2014/main" id="{B6FEB8A0-83A9-D6ED-F14B-E7389886FE75}"/>
                </a:ext>
              </a:extLst>
            </p:cNvPr>
            <p:cNvSpPr/>
            <p:nvPr/>
          </p:nvSpPr>
          <p:spPr>
            <a:xfrm>
              <a:off x="9413233" y="3194013"/>
              <a:ext cx="1591977" cy="877868"/>
            </a:xfrm>
            <a:prstGeom prst="round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t>Support/sustain systemic capacity building</a:t>
              </a:r>
            </a:p>
          </p:txBody>
        </p:sp>
        <p:sp>
          <p:nvSpPr>
            <p:cNvPr id="44" name="Rectangle: Rounded Corners 25">
              <a:extLst>
                <a:ext uri="{FF2B5EF4-FFF2-40B4-BE49-F238E27FC236}">
                  <a16:creationId xmlns:a16="http://schemas.microsoft.com/office/drawing/2014/main" id="{DE4FDE81-57D7-09AE-532D-C7F3BD995C28}"/>
                </a:ext>
              </a:extLst>
            </p:cNvPr>
            <p:cNvSpPr/>
            <p:nvPr/>
          </p:nvSpPr>
          <p:spPr>
            <a:xfrm>
              <a:off x="580144" y="3194283"/>
              <a:ext cx="1550563" cy="883716"/>
            </a:xfrm>
            <a:prstGeom prst="roundRect">
              <a:avLst/>
            </a:prstGeom>
            <a:solidFill>
              <a:schemeClr val="accent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a:solidFill>
                    <a:schemeClr val="bg1"/>
                  </a:solidFill>
                </a:rPr>
                <a:t>Determine impact of prior investments</a:t>
              </a:r>
            </a:p>
          </p:txBody>
        </p:sp>
        <p:sp>
          <p:nvSpPr>
            <p:cNvPr id="45" name="Rectangle: Rounded Corners 58">
              <a:extLst>
                <a:ext uri="{FF2B5EF4-FFF2-40B4-BE49-F238E27FC236}">
                  <a16:creationId xmlns:a16="http://schemas.microsoft.com/office/drawing/2014/main" id="{8A26011C-65F7-D33B-3589-F82458DF760A}"/>
                </a:ext>
              </a:extLst>
            </p:cNvPr>
            <p:cNvSpPr/>
            <p:nvPr/>
          </p:nvSpPr>
          <p:spPr>
            <a:xfrm>
              <a:off x="2286000" y="3200399"/>
              <a:ext cx="1692865" cy="877599"/>
            </a:xfrm>
            <a:prstGeom prst="roundRect">
              <a:avLst/>
            </a:prstGeom>
            <a:solidFill>
              <a:srgbClr val="328612"/>
            </a:solidFill>
            <a:ln>
              <a:solidFill>
                <a:srgbClr val="328612"/>
              </a:solid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t>Prioritize efforts for ongoing recovery &amp; transformation</a:t>
              </a:r>
            </a:p>
          </p:txBody>
        </p:sp>
        <p:sp>
          <p:nvSpPr>
            <p:cNvPr id="46" name="Rectangle: Rounded Corners 8">
              <a:extLst>
                <a:ext uri="{FF2B5EF4-FFF2-40B4-BE49-F238E27FC236}">
                  <a16:creationId xmlns:a16="http://schemas.microsoft.com/office/drawing/2014/main" id="{BF545086-1FD4-658E-1B29-29F660103884}"/>
                </a:ext>
              </a:extLst>
            </p:cNvPr>
            <p:cNvSpPr/>
            <p:nvPr/>
          </p:nvSpPr>
          <p:spPr>
            <a:xfrm>
              <a:off x="4129939" y="3194282"/>
              <a:ext cx="1649955" cy="877599"/>
            </a:xfrm>
            <a:prstGeom prst="round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solidFill>
                    <a:schemeClr val="bg1"/>
                  </a:solidFill>
                </a:rPr>
                <a:t>Achieve sustainability through financial planning</a:t>
              </a:r>
            </a:p>
          </p:txBody>
        </p:sp>
      </p:grpSp>
      <p:sp>
        <p:nvSpPr>
          <p:cNvPr id="47" name="Rectangle: Rounded Corners 46">
            <a:extLst>
              <a:ext uri="{FF2B5EF4-FFF2-40B4-BE49-F238E27FC236}">
                <a16:creationId xmlns:a16="http://schemas.microsoft.com/office/drawing/2014/main" id="{30C3790C-92BF-BFCC-C7BB-1AC541D1799C}"/>
              </a:ext>
            </a:extLst>
          </p:cNvPr>
          <p:cNvSpPr/>
          <p:nvPr/>
        </p:nvSpPr>
        <p:spPr>
          <a:xfrm>
            <a:off x="0" y="4284199"/>
            <a:ext cx="496015" cy="1396537"/>
          </a:xfrm>
          <a:prstGeom prst="roundRect">
            <a:avLst/>
          </a:prstGeom>
          <a:solidFill>
            <a:schemeClr val="tx2">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100" dirty="0">
                <a:solidFill>
                  <a:schemeClr val="accent6"/>
                </a:solidFill>
              </a:rPr>
              <a:t>Targeted Supports</a:t>
            </a:r>
          </a:p>
        </p:txBody>
      </p:sp>
      <p:sp>
        <p:nvSpPr>
          <p:cNvPr id="48" name="Rectangle: Rounded Corners 47">
            <a:extLst>
              <a:ext uri="{FF2B5EF4-FFF2-40B4-BE49-F238E27FC236}">
                <a16:creationId xmlns:a16="http://schemas.microsoft.com/office/drawing/2014/main" id="{13E1595B-8C2F-C88E-AD44-0FED56828899}"/>
              </a:ext>
            </a:extLst>
          </p:cNvPr>
          <p:cNvSpPr/>
          <p:nvPr/>
        </p:nvSpPr>
        <p:spPr>
          <a:xfrm>
            <a:off x="0" y="2860974"/>
            <a:ext cx="496014" cy="1423225"/>
          </a:xfrm>
          <a:prstGeom prst="round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100" dirty="0">
                <a:solidFill>
                  <a:schemeClr val="accent6"/>
                </a:solidFill>
              </a:rPr>
              <a:t>Individualized Supports</a:t>
            </a:r>
          </a:p>
        </p:txBody>
      </p:sp>
      <p:sp>
        <p:nvSpPr>
          <p:cNvPr id="49" name="TextBox 7">
            <a:extLst>
              <a:ext uri="{FF2B5EF4-FFF2-40B4-BE49-F238E27FC236}">
                <a16:creationId xmlns:a16="http://schemas.microsoft.com/office/drawing/2014/main" id="{1CBDE5FC-17D8-E105-E895-2D4B922745FD}"/>
              </a:ext>
            </a:extLst>
          </p:cNvPr>
          <p:cNvSpPr txBox="1"/>
          <p:nvPr/>
        </p:nvSpPr>
        <p:spPr>
          <a:xfrm>
            <a:off x="902848" y="1068418"/>
            <a:ext cx="117447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Nov. 9                     Nov. 30                     Dec. 6                      Jan. 11                      Feb. 1                        Apr. 4             Summer ‘24</a:t>
            </a:r>
            <a:endParaRPr lang="en-US"/>
          </a:p>
        </p:txBody>
      </p:sp>
    </p:spTree>
    <p:extLst>
      <p:ext uri="{BB962C8B-B14F-4D97-AF65-F5344CB8AC3E}">
        <p14:creationId xmlns:p14="http://schemas.microsoft.com/office/powerpoint/2010/main" val="2204935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94AB8-56A9-81C9-B24E-4CE34A467780}"/>
              </a:ext>
            </a:extLst>
          </p:cNvPr>
          <p:cNvSpPr>
            <a:spLocks noGrp="1"/>
          </p:cNvSpPr>
          <p:nvPr>
            <p:ph type="title"/>
          </p:nvPr>
        </p:nvSpPr>
        <p:spPr>
          <a:xfrm>
            <a:off x="343930" y="346822"/>
            <a:ext cx="11462247" cy="492443"/>
          </a:xfrm>
        </p:spPr>
        <p:txBody>
          <a:bodyPr/>
          <a:lstStyle/>
          <a:p>
            <a:r>
              <a:rPr lang="en-US" dirty="0">
                <a:latin typeface="Calibri"/>
                <a:cs typeface="Calibri"/>
              </a:rPr>
              <a:t>We hope you’ll engage with these different supports in the coming months</a:t>
            </a:r>
            <a:endParaRPr lang="en-US" dirty="0"/>
          </a:p>
        </p:txBody>
      </p:sp>
      <p:sp>
        <p:nvSpPr>
          <p:cNvPr id="2" name="Text Placeholder 1">
            <a:extLst>
              <a:ext uri="{FF2B5EF4-FFF2-40B4-BE49-F238E27FC236}">
                <a16:creationId xmlns:a16="http://schemas.microsoft.com/office/drawing/2014/main" id="{F15CCBA3-3107-7EA1-5421-8985EB3DB3CE}"/>
              </a:ext>
            </a:extLst>
          </p:cNvPr>
          <p:cNvSpPr>
            <a:spLocks noGrp="1"/>
          </p:cNvSpPr>
          <p:nvPr>
            <p:ph sz="quarter" idx="14"/>
          </p:nvPr>
        </p:nvSpPr>
        <p:spPr>
          <a:xfrm>
            <a:off x="479424" y="1371600"/>
            <a:ext cx="11126421" cy="4209096"/>
          </a:xfrm>
        </p:spPr>
        <p:txBody>
          <a:bodyPr vert="horz" lIns="0" tIns="0" rIns="0" bIns="0" rtlCol="0" anchor="t">
            <a:normAutofit lnSpcReduction="10000"/>
          </a:bodyPr>
          <a:lstStyle/>
          <a:p>
            <a:r>
              <a:rPr lang="en-US" b="1" dirty="0">
                <a:latin typeface="Calibri"/>
                <a:cs typeface="Calibri"/>
              </a:rPr>
              <a:t>Individualized Consultations with SEA Teams </a:t>
            </a:r>
          </a:p>
          <a:p>
            <a:pPr marL="323850" lvl="1" indent="0">
              <a:buNone/>
            </a:pPr>
            <a:r>
              <a:rPr lang="en-US" dirty="0">
                <a:latin typeface="Calibri"/>
                <a:cs typeface="Calibri"/>
              </a:rPr>
              <a:t>60-minute strategy session to share context, identify needs, and identify potential capacity-building efforts related to determining impact of investments</a:t>
            </a:r>
            <a:endParaRPr lang="en-US" dirty="0">
              <a:ea typeface="Calibri"/>
            </a:endParaRPr>
          </a:p>
          <a:p>
            <a:endParaRPr lang="en-US" dirty="0">
              <a:latin typeface="Calibri"/>
              <a:cs typeface="Calibri"/>
            </a:endParaRPr>
          </a:p>
          <a:p>
            <a:r>
              <a:rPr lang="en-US" b="1" dirty="0">
                <a:latin typeface="Calibri"/>
                <a:ea typeface="Calibri"/>
                <a:cs typeface="Calibri"/>
              </a:rPr>
              <a:t>Cross-SEA Team Collaboration</a:t>
            </a:r>
            <a:endParaRPr lang="en-US" b="1" dirty="0">
              <a:latin typeface="Calibri"/>
              <a:cs typeface="Calibri"/>
            </a:endParaRPr>
          </a:p>
          <a:p>
            <a:pPr marL="0" indent="0">
              <a:buNone/>
            </a:pPr>
            <a:r>
              <a:rPr lang="en-US" dirty="0">
                <a:latin typeface="Calibri"/>
                <a:ea typeface="Calibri"/>
                <a:cs typeface="Calibri"/>
              </a:rPr>
              <a:t>      </a:t>
            </a:r>
            <a:r>
              <a:rPr lang="en-US" sz="2200" dirty="0">
                <a:latin typeface="Calibri"/>
                <a:ea typeface="Calibri"/>
                <a:cs typeface="Calibri"/>
              </a:rPr>
              <a:t>60-minute facilitated conversations among interested SEA teams on a shared topic</a:t>
            </a:r>
            <a:endParaRPr lang="en-US" sz="2200" dirty="0">
              <a:ea typeface="Calibri"/>
            </a:endParaRPr>
          </a:p>
          <a:p>
            <a:pPr marL="0" indent="0">
              <a:buNone/>
            </a:pPr>
            <a:endParaRPr lang="en-US" dirty="0">
              <a:latin typeface="Calibri"/>
              <a:ea typeface="Calibri"/>
              <a:cs typeface="Calibri"/>
            </a:endParaRPr>
          </a:p>
          <a:p>
            <a:r>
              <a:rPr lang="en-US" b="1" dirty="0">
                <a:latin typeface="Calibri"/>
                <a:cs typeface="Calibri"/>
              </a:rPr>
              <a:t>Webinars</a:t>
            </a:r>
            <a:endParaRPr lang="en-US" b="1" dirty="0">
              <a:ea typeface="Calibri" panose="020F0502020204030204" pitchFamily="34" charset="0"/>
            </a:endParaRPr>
          </a:p>
          <a:p>
            <a:pPr lvl="1"/>
            <a:r>
              <a:rPr lang="en-US" dirty="0">
                <a:latin typeface="Calibri"/>
                <a:cs typeface="Calibri"/>
              </a:rPr>
              <a:t>November 30, 2023, 4 p.m. ET: Webinar #2: Prioritize Efforts for Ongoing Recovery &amp; Transformation</a:t>
            </a:r>
            <a:endParaRPr lang="en-US" dirty="0">
              <a:ea typeface="Calibri"/>
            </a:endParaRPr>
          </a:p>
          <a:p>
            <a:pPr lvl="1"/>
            <a:r>
              <a:rPr lang="en-US" dirty="0">
                <a:latin typeface="Calibri"/>
                <a:ea typeface="Calibri"/>
                <a:cs typeface="Calibri"/>
              </a:rPr>
              <a:t>December 6, 2023, 4 p.m. ET: Webinar #3: Achieve Sustainability Through Financial Planning</a:t>
            </a:r>
          </a:p>
          <a:p>
            <a:pPr lvl="1"/>
            <a:endParaRPr lang="en-US" dirty="0">
              <a:latin typeface="Calibri"/>
              <a:ea typeface="Calibri"/>
              <a:cs typeface="Calibri"/>
            </a:endParaRPr>
          </a:p>
          <a:p>
            <a:pPr lvl="1"/>
            <a:endParaRPr lang="en-US" dirty="0">
              <a:latin typeface="Calibri"/>
              <a:ea typeface="Calibri"/>
              <a:cs typeface="Calibri"/>
            </a:endParaRPr>
          </a:p>
          <a:p>
            <a:pPr marL="0" indent="0">
              <a:buNone/>
            </a:pPr>
            <a:endParaRPr lang="en-US" dirty="0">
              <a:latin typeface="Calibri"/>
              <a:ea typeface="Calibri"/>
              <a:cs typeface="Calibri"/>
            </a:endParaRPr>
          </a:p>
          <a:p>
            <a:pPr marL="0" indent="0">
              <a:buNone/>
            </a:pPr>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
        <p:nvSpPr>
          <p:cNvPr id="4" name="Slide Number Placeholder 3">
            <a:extLst>
              <a:ext uri="{FF2B5EF4-FFF2-40B4-BE49-F238E27FC236}">
                <a16:creationId xmlns:a16="http://schemas.microsoft.com/office/drawing/2014/main" id="{C1329166-A9AF-05AD-BED6-AA515C4BCEF6}"/>
              </a:ext>
            </a:extLst>
          </p:cNvPr>
          <p:cNvSpPr>
            <a:spLocks noGrp="1"/>
          </p:cNvSpPr>
          <p:nvPr>
            <p:ph type="sldNum" sz="quarter" idx="7"/>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374534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94C2-5C5A-6BBD-0CE2-F0EBDDC7D11C}"/>
              </a:ext>
            </a:extLst>
          </p:cNvPr>
          <p:cNvSpPr>
            <a:spLocks noGrp="1"/>
          </p:cNvSpPr>
          <p:nvPr>
            <p:ph type="title"/>
          </p:nvPr>
        </p:nvSpPr>
        <p:spPr>
          <a:xfrm>
            <a:off x="574875" y="1682428"/>
            <a:ext cx="9426963" cy="3331098"/>
          </a:xfrm>
        </p:spPr>
        <p:txBody>
          <a:bodyPr/>
          <a:lstStyle/>
          <a:p>
            <a:r>
              <a:rPr lang="en-US" dirty="0">
                <a:solidFill>
                  <a:srgbClr val="346DA3"/>
                </a:solidFill>
                <a:latin typeface="Calibri"/>
                <a:ea typeface="Calibri"/>
                <a:cs typeface="Calibri"/>
              </a:rPr>
              <a:t>Please share your insights about today's presentation and express interest in additional SPCR supports using the Zoom poll.</a:t>
            </a:r>
            <a:endParaRPr lang="en-US" dirty="0">
              <a:solidFill>
                <a:srgbClr val="346DA3"/>
              </a:solidFill>
              <a:ea typeface="Calibri"/>
            </a:endParaRPr>
          </a:p>
        </p:txBody>
      </p:sp>
      <p:sp>
        <p:nvSpPr>
          <p:cNvPr id="3" name="Slide Number Placeholder 2">
            <a:extLst>
              <a:ext uri="{FF2B5EF4-FFF2-40B4-BE49-F238E27FC236}">
                <a16:creationId xmlns:a16="http://schemas.microsoft.com/office/drawing/2014/main" id="{ABB0CA2F-AD6B-03A4-F56C-C724CBAA3A55}"/>
              </a:ext>
            </a:extLst>
          </p:cNvPr>
          <p:cNvSpPr>
            <a:spLocks noGrp="1"/>
          </p:cNvSpPr>
          <p:nvPr>
            <p:ph type="sldNum" sz="quarter" idx="7"/>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2341449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EBB75-3F56-2D43-91D1-F3B1B77EE020}"/>
              </a:ext>
            </a:extLst>
          </p:cNvPr>
          <p:cNvSpPr>
            <a:spLocks noGrp="1"/>
          </p:cNvSpPr>
          <p:nvPr>
            <p:ph type="body" sz="quarter" idx="10"/>
          </p:nvPr>
        </p:nvSpPr>
        <p:spPr>
          <a:xfrm>
            <a:off x="914400" y="1981200"/>
            <a:ext cx="7924800" cy="2438400"/>
          </a:xfrm>
        </p:spPr>
        <p:txBody>
          <a:bodyPr lIns="0" tIns="0" rIns="0" bIns="0">
            <a:normAutofit fontScale="92500"/>
          </a:bodyPr>
          <a:lstStyle/>
          <a:p>
            <a:r>
              <a:rPr lang="en-US"/>
              <a:t>This presentation is in the public domain. While permission to reprint is not necessary, publication should be cited. The presentation is prepared by the National Comprehensive Center under Award #S283B190028 for the Office of Program and Grantee Support Services (PGSS) within the Office of Elementary and Secondary Education (OESE) of the U.S. Department of Education and is administered by Westat. The content of the presentation does not necessarily reflect the views or policies of the PGSS or OESE or the U.S. Department of Education nor does mention of trade names, commercial products, or organizations imply endorsement by the U.S. Government. © 2023 Westat.</a:t>
            </a:r>
          </a:p>
          <a:p>
            <a:endParaRPr lang="en-US"/>
          </a:p>
        </p:txBody>
      </p:sp>
      <p:sp>
        <p:nvSpPr>
          <p:cNvPr id="3" name="Slide Number Placeholder 2">
            <a:extLst>
              <a:ext uri="{FF2B5EF4-FFF2-40B4-BE49-F238E27FC236}">
                <a16:creationId xmlns:a16="http://schemas.microsoft.com/office/drawing/2014/main" id="{913723DF-41CD-054C-A83B-36CBCA3E31D0}"/>
              </a:ext>
            </a:extLst>
          </p:cNvPr>
          <p:cNvSpPr>
            <a:spLocks noGrp="1"/>
          </p:cNvSpPr>
          <p:nvPr>
            <p:ph type="sldNum" sz="quarter" idx="7"/>
          </p:nvPr>
        </p:nvSpPr>
        <p:spPr>
          <a:xfrm>
            <a:off x="10980260" y="6172200"/>
            <a:ext cx="906940" cy="276999"/>
          </a:xfrm>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3440250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4850-B00B-35D7-9180-4D9057DFA6DB}"/>
              </a:ext>
            </a:extLst>
          </p:cNvPr>
          <p:cNvSpPr>
            <a:spLocks noGrp="1"/>
          </p:cNvSpPr>
          <p:nvPr>
            <p:ph type="title"/>
          </p:nvPr>
        </p:nvSpPr>
        <p:spPr>
          <a:xfrm>
            <a:off x="371104" y="310738"/>
            <a:ext cx="11058896" cy="492443"/>
          </a:xfrm>
        </p:spPr>
        <p:txBody>
          <a:bodyPr/>
          <a:lstStyle/>
          <a:p>
            <a:r>
              <a:rPr lang="en-US" sz="3000">
                <a:solidFill>
                  <a:srgbClr val="386EA4"/>
                </a:solidFill>
                <a:latin typeface="Calibri"/>
                <a:cs typeface="Calibri"/>
              </a:rPr>
              <a:t>Overview of the Strategic Planning for Continued Recovery Initiative </a:t>
            </a:r>
            <a:endParaRPr lang="en-US" sz="3000">
              <a:solidFill>
                <a:srgbClr val="386EA4"/>
              </a:solidFill>
            </a:endParaRPr>
          </a:p>
        </p:txBody>
      </p:sp>
      <p:sp>
        <p:nvSpPr>
          <p:cNvPr id="3" name="Content Placeholder 2">
            <a:extLst>
              <a:ext uri="{FF2B5EF4-FFF2-40B4-BE49-F238E27FC236}">
                <a16:creationId xmlns:a16="http://schemas.microsoft.com/office/drawing/2014/main" id="{A021B573-43F3-500B-6F10-497C21D8EDFE}"/>
              </a:ext>
            </a:extLst>
          </p:cNvPr>
          <p:cNvSpPr>
            <a:spLocks noGrp="1"/>
          </p:cNvSpPr>
          <p:nvPr>
            <p:ph sz="quarter" idx="14"/>
          </p:nvPr>
        </p:nvSpPr>
        <p:spPr>
          <a:xfrm>
            <a:off x="479425" y="1219200"/>
            <a:ext cx="11124084" cy="4648199"/>
          </a:xfrm>
        </p:spPr>
        <p:txBody>
          <a:bodyPr>
            <a:normAutofit/>
          </a:bodyPr>
          <a:lstStyle/>
          <a:p>
            <a:pPr>
              <a:spcBef>
                <a:spcPts val="600"/>
              </a:spcBef>
            </a:pPr>
            <a:r>
              <a:rPr lang="en-US" dirty="0"/>
              <a:t>Strategic Planning for Continued Recovery (SPCR) offers supports to state and local education agencies (SEAs and LEAs) to sustain high-leverage strategies, funded by American Rescue Plan and other COVID-relief funds.</a:t>
            </a:r>
          </a:p>
          <a:p>
            <a:pPr>
              <a:spcBef>
                <a:spcPts val="600"/>
              </a:spcBef>
            </a:pPr>
            <a:r>
              <a:rPr lang="en-US" dirty="0"/>
              <a:t> We will use the six strategies outlined below throughout the initiative:</a:t>
            </a:r>
          </a:p>
          <a:p>
            <a:pPr marL="0" indent="0">
              <a:spcBef>
                <a:spcPts val="600"/>
              </a:spcBef>
              <a:buNone/>
            </a:pPr>
            <a:r>
              <a:rPr lang="en-US" dirty="0"/>
              <a:t> </a:t>
            </a:r>
          </a:p>
          <a:p>
            <a:pPr>
              <a:spcBef>
                <a:spcPts val="600"/>
              </a:spcBef>
            </a:pPr>
            <a:endParaRPr lang="en-US" dirty="0"/>
          </a:p>
          <a:p>
            <a:pPr marL="0" indent="0">
              <a:spcBef>
                <a:spcPts val="600"/>
              </a:spcBef>
              <a:buNone/>
            </a:pPr>
            <a:endParaRPr lang="en-US" i="1" dirty="0"/>
          </a:p>
          <a:p>
            <a:pPr>
              <a:spcBef>
                <a:spcPts val="600"/>
              </a:spcBef>
            </a:pPr>
            <a:r>
              <a:rPr lang="en-US" dirty="0"/>
              <a:t>We will also identify how SEAs might use five levers (Grantmaking, Policy, Monitoring, Technical Assistance, and Partners) as they engage in their own planning and support LEAs around these strategies.</a:t>
            </a:r>
          </a:p>
        </p:txBody>
      </p:sp>
      <p:sp>
        <p:nvSpPr>
          <p:cNvPr id="4" name="Slide Number Placeholder 3">
            <a:extLst>
              <a:ext uri="{FF2B5EF4-FFF2-40B4-BE49-F238E27FC236}">
                <a16:creationId xmlns:a16="http://schemas.microsoft.com/office/drawing/2014/main" id="{2EF41009-2BB1-C464-1F6C-265016AA84A4}"/>
              </a:ext>
            </a:extLst>
          </p:cNvPr>
          <p:cNvSpPr>
            <a:spLocks noGrp="1"/>
          </p:cNvSpPr>
          <p:nvPr>
            <p:ph type="sldNum" sz="quarter" idx="7"/>
          </p:nvPr>
        </p:nvSpPr>
        <p:spPr/>
        <p:txBody>
          <a:bodyPr/>
          <a:lstStyle/>
          <a:p>
            <a:fld id="{B6F15528-21DE-4FAA-801E-634DDDAF4B2B}" type="slidenum">
              <a:rPr lang="en-US" smtClean="0"/>
              <a:pPr/>
              <a:t>5</a:t>
            </a:fld>
            <a:endParaRPr lang="en-US"/>
          </a:p>
        </p:txBody>
      </p:sp>
      <p:grpSp>
        <p:nvGrpSpPr>
          <p:cNvPr id="11" name="Group 10">
            <a:extLst>
              <a:ext uri="{FF2B5EF4-FFF2-40B4-BE49-F238E27FC236}">
                <a16:creationId xmlns:a16="http://schemas.microsoft.com/office/drawing/2014/main" id="{26D4735C-228E-3795-1814-13657EE3FE58}"/>
              </a:ext>
            </a:extLst>
          </p:cNvPr>
          <p:cNvGrpSpPr/>
          <p:nvPr/>
        </p:nvGrpSpPr>
        <p:grpSpPr>
          <a:xfrm>
            <a:off x="588491" y="3114066"/>
            <a:ext cx="11124084" cy="1149590"/>
            <a:chOff x="580144" y="3194013"/>
            <a:chExt cx="10425066" cy="883986"/>
          </a:xfrm>
        </p:grpSpPr>
        <p:sp>
          <p:nvSpPr>
            <p:cNvPr id="5" name="Rectangle: Rounded Corners 60">
              <a:extLst>
                <a:ext uri="{FF2B5EF4-FFF2-40B4-BE49-F238E27FC236}">
                  <a16:creationId xmlns:a16="http://schemas.microsoft.com/office/drawing/2014/main" id="{8828A6C4-1F29-0531-CBD0-B5AE48303E31}"/>
                </a:ext>
              </a:extLst>
            </p:cNvPr>
            <p:cNvSpPr/>
            <p:nvPr/>
          </p:nvSpPr>
          <p:spPr>
            <a:xfrm>
              <a:off x="5938374" y="3202295"/>
              <a:ext cx="1558847" cy="869586"/>
            </a:xfrm>
            <a:prstGeom prst="round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a:t>Ensure access &amp; opportunity for all</a:t>
              </a:r>
            </a:p>
          </p:txBody>
        </p:sp>
        <p:sp>
          <p:nvSpPr>
            <p:cNvPr id="6" name="Rectangle: Rounded Corners 20">
              <a:extLst>
                <a:ext uri="{FF2B5EF4-FFF2-40B4-BE49-F238E27FC236}">
                  <a16:creationId xmlns:a16="http://schemas.microsoft.com/office/drawing/2014/main" id="{C1EF53F4-B9AD-0FB8-9A82-B13E11E1552B}"/>
                </a:ext>
              </a:extLst>
            </p:cNvPr>
            <p:cNvSpPr/>
            <p:nvPr/>
          </p:nvSpPr>
          <p:spPr>
            <a:xfrm>
              <a:off x="7655187" y="3194013"/>
              <a:ext cx="1600080" cy="883985"/>
            </a:xfrm>
            <a:prstGeom prst="roundRect">
              <a:avLst/>
            </a:prstGeom>
            <a:solidFill>
              <a:srgbClr val="004C54"/>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en-US" sz="1400" dirty="0">
                  <a:solidFill>
                    <a:schemeClr val="bg1"/>
                  </a:solidFill>
                </a:rPr>
                <a:t>Communicate impact of investments</a:t>
              </a:r>
            </a:p>
          </p:txBody>
        </p:sp>
        <p:sp>
          <p:nvSpPr>
            <p:cNvPr id="7" name="Rectangle: Rounded Corners 60">
              <a:extLst>
                <a:ext uri="{FF2B5EF4-FFF2-40B4-BE49-F238E27FC236}">
                  <a16:creationId xmlns:a16="http://schemas.microsoft.com/office/drawing/2014/main" id="{14DC901D-5B49-58AD-71A7-A3BF598BEFAB}"/>
                </a:ext>
              </a:extLst>
            </p:cNvPr>
            <p:cNvSpPr/>
            <p:nvPr/>
          </p:nvSpPr>
          <p:spPr>
            <a:xfrm>
              <a:off x="9413233" y="3194013"/>
              <a:ext cx="1591977" cy="877868"/>
            </a:xfrm>
            <a:prstGeom prst="round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t>Support/sustain systemic capacity building</a:t>
              </a:r>
            </a:p>
          </p:txBody>
        </p:sp>
        <p:sp>
          <p:nvSpPr>
            <p:cNvPr id="8" name="Rectangle: Rounded Corners 25">
              <a:extLst>
                <a:ext uri="{FF2B5EF4-FFF2-40B4-BE49-F238E27FC236}">
                  <a16:creationId xmlns:a16="http://schemas.microsoft.com/office/drawing/2014/main" id="{94D24EA1-3015-A407-4D1C-614E5036163C}"/>
                </a:ext>
              </a:extLst>
            </p:cNvPr>
            <p:cNvSpPr/>
            <p:nvPr/>
          </p:nvSpPr>
          <p:spPr>
            <a:xfrm>
              <a:off x="580144" y="3194283"/>
              <a:ext cx="1550563" cy="883716"/>
            </a:xfrm>
            <a:prstGeom prst="roundRect">
              <a:avLst/>
            </a:prstGeom>
            <a:solidFill>
              <a:srgbClr val="194309"/>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solidFill>
                    <a:schemeClr val="bg1"/>
                  </a:solidFill>
                </a:rPr>
                <a:t>Determine impact of investments</a:t>
              </a:r>
            </a:p>
          </p:txBody>
        </p:sp>
        <p:sp>
          <p:nvSpPr>
            <p:cNvPr id="9" name="Rectangle: Rounded Corners 58">
              <a:extLst>
                <a:ext uri="{FF2B5EF4-FFF2-40B4-BE49-F238E27FC236}">
                  <a16:creationId xmlns:a16="http://schemas.microsoft.com/office/drawing/2014/main" id="{D31AA5CF-88BF-6DF5-DA5F-0CCE3A8EBB44}"/>
                </a:ext>
              </a:extLst>
            </p:cNvPr>
            <p:cNvSpPr/>
            <p:nvPr/>
          </p:nvSpPr>
          <p:spPr>
            <a:xfrm>
              <a:off x="2286000" y="3200399"/>
              <a:ext cx="1692865" cy="877599"/>
            </a:xfrm>
            <a:prstGeom prst="roundRect">
              <a:avLst/>
            </a:prstGeom>
            <a:solidFill>
              <a:srgbClr val="328612"/>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t>Prioritize efforts for ongoing recovery &amp; transformation</a:t>
              </a:r>
            </a:p>
          </p:txBody>
        </p:sp>
        <p:sp>
          <p:nvSpPr>
            <p:cNvPr id="10" name="Rectangle: Rounded Corners 8">
              <a:extLst>
                <a:ext uri="{FF2B5EF4-FFF2-40B4-BE49-F238E27FC236}">
                  <a16:creationId xmlns:a16="http://schemas.microsoft.com/office/drawing/2014/main" id="{B5E8D3D0-ED45-E0DF-C57F-30F500DF50F4}"/>
                </a:ext>
              </a:extLst>
            </p:cNvPr>
            <p:cNvSpPr/>
            <p:nvPr/>
          </p:nvSpPr>
          <p:spPr>
            <a:xfrm>
              <a:off x="4129939" y="3194282"/>
              <a:ext cx="1649955" cy="877599"/>
            </a:xfrm>
            <a:prstGeom prst="round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a:solidFill>
                    <a:schemeClr val="bg1"/>
                  </a:solidFill>
                </a:rPr>
                <a:t>Achieve sustainability through financial planning</a:t>
              </a:r>
            </a:p>
          </p:txBody>
        </p:sp>
      </p:grpSp>
    </p:spTree>
    <p:extLst>
      <p:ext uri="{BB962C8B-B14F-4D97-AF65-F5344CB8AC3E}">
        <p14:creationId xmlns:p14="http://schemas.microsoft.com/office/powerpoint/2010/main" val="378313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DD10E63-7837-77AB-8F5B-354DB5904EA1}"/>
              </a:ext>
            </a:extLst>
          </p:cNvPr>
          <p:cNvGraphicFramePr>
            <a:graphicFrameLocks noGrp="1"/>
          </p:cNvGraphicFramePr>
          <p:nvPr>
            <p:ph sz="quarter" idx="14"/>
            <p:extLst>
              <p:ext uri="{D42A27DB-BD31-4B8C-83A1-F6EECF244321}">
                <p14:modId xmlns:p14="http://schemas.microsoft.com/office/powerpoint/2010/main" val="3832217599"/>
              </p:ext>
            </p:extLst>
          </p:nvPr>
        </p:nvGraphicFramePr>
        <p:xfrm>
          <a:off x="609600" y="685800"/>
          <a:ext cx="10972800" cy="5095876"/>
        </p:xfrm>
        <a:graphic>
          <a:graphicData uri="http://schemas.openxmlformats.org/drawingml/2006/table">
            <a:tbl>
              <a:tblPr firstRow="1" bandRow="1">
                <a:tableStyleId>{17292A2E-F333-43FB-9621-5CBBE7FDCDCB}</a:tableStyleId>
              </a:tblPr>
              <a:tblGrid>
                <a:gridCol w="1422181">
                  <a:extLst>
                    <a:ext uri="{9D8B030D-6E8A-4147-A177-3AD203B41FA5}">
                      <a16:colId xmlns:a16="http://schemas.microsoft.com/office/drawing/2014/main" val="1891079383"/>
                    </a:ext>
                  </a:extLst>
                </a:gridCol>
                <a:gridCol w="1321018">
                  <a:extLst>
                    <a:ext uri="{9D8B030D-6E8A-4147-A177-3AD203B41FA5}">
                      <a16:colId xmlns:a16="http://schemas.microsoft.com/office/drawing/2014/main" val="1515499873"/>
                    </a:ext>
                  </a:extLst>
                </a:gridCol>
                <a:gridCol w="1143000">
                  <a:extLst>
                    <a:ext uri="{9D8B030D-6E8A-4147-A177-3AD203B41FA5}">
                      <a16:colId xmlns:a16="http://schemas.microsoft.com/office/drawing/2014/main" val="2051893425"/>
                    </a:ext>
                  </a:extLst>
                </a:gridCol>
                <a:gridCol w="1371600">
                  <a:extLst>
                    <a:ext uri="{9D8B030D-6E8A-4147-A177-3AD203B41FA5}">
                      <a16:colId xmlns:a16="http://schemas.microsoft.com/office/drawing/2014/main" val="2924694395"/>
                    </a:ext>
                  </a:extLst>
                </a:gridCol>
                <a:gridCol w="1371601">
                  <a:extLst>
                    <a:ext uri="{9D8B030D-6E8A-4147-A177-3AD203B41FA5}">
                      <a16:colId xmlns:a16="http://schemas.microsoft.com/office/drawing/2014/main" val="570093164"/>
                    </a:ext>
                  </a:extLst>
                </a:gridCol>
                <a:gridCol w="1295399">
                  <a:extLst>
                    <a:ext uri="{9D8B030D-6E8A-4147-A177-3AD203B41FA5}">
                      <a16:colId xmlns:a16="http://schemas.microsoft.com/office/drawing/2014/main" val="4022496642"/>
                    </a:ext>
                  </a:extLst>
                </a:gridCol>
                <a:gridCol w="1676400">
                  <a:extLst>
                    <a:ext uri="{9D8B030D-6E8A-4147-A177-3AD203B41FA5}">
                      <a16:colId xmlns:a16="http://schemas.microsoft.com/office/drawing/2014/main" val="696237731"/>
                    </a:ext>
                  </a:extLst>
                </a:gridCol>
                <a:gridCol w="1371601">
                  <a:extLst>
                    <a:ext uri="{9D8B030D-6E8A-4147-A177-3AD203B41FA5}">
                      <a16:colId xmlns:a16="http://schemas.microsoft.com/office/drawing/2014/main" val="4100524541"/>
                    </a:ext>
                  </a:extLst>
                </a:gridCol>
              </a:tblGrid>
              <a:tr h="1283777">
                <a:tc>
                  <a:txBody>
                    <a:bodyPr/>
                    <a:lstStyle/>
                    <a:p>
                      <a:endParaRPr lang="en-US" sz="1600"/>
                    </a:p>
                  </a:txBody>
                  <a:tcPr/>
                </a:tc>
                <a:tc>
                  <a:txBody>
                    <a:bodyPr/>
                    <a:lstStyle/>
                    <a:p>
                      <a:pPr algn="ctr"/>
                      <a:r>
                        <a:rPr lang="en-US" sz="1600"/>
                        <a:t>Universal webinars</a:t>
                      </a:r>
                    </a:p>
                  </a:txBody>
                  <a:tcPr anchor="ctr"/>
                </a:tc>
                <a:tc>
                  <a:txBody>
                    <a:bodyPr/>
                    <a:lstStyle/>
                    <a:p>
                      <a:pPr algn="ctr"/>
                      <a:r>
                        <a:rPr lang="en-US" sz="1600"/>
                        <a:t>Resource Portfolios</a:t>
                      </a:r>
                    </a:p>
                  </a:txBody>
                  <a:tcPr anchor="ctr"/>
                </a:tc>
                <a:tc>
                  <a:txBody>
                    <a:bodyPr/>
                    <a:lstStyle/>
                    <a:p>
                      <a:pPr algn="ctr"/>
                      <a:r>
                        <a:rPr lang="en-US" sz="1600"/>
                        <a:t>Individual SEA Consultation</a:t>
                      </a:r>
                    </a:p>
                  </a:txBody>
                  <a:tcPr anchor="ctr"/>
                </a:tc>
                <a:tc>
                  <a:txBody>
                    <a:bodyPr/>
                    <a:lstStyle/>
                    <a:p>
                      <a:pPr algn="ctr"/>
                      <a:r>
                        <a:rPr lang="en-US" sz="1600"/>
                        <a:t>Cross-SEA Team Collaboration (one-time)</a:t>
                      </a:r>
                    </a:p>
                  </a:txBody>
                  <a:tcPr anchor="ctr"/>
                </a:tc>
                <a:tc>
                  <a:txBody>
                    <a:bodyPr/>
                    <a:lstStyle/>
                    <a:p>
                      <a:pPr algn="ctr"/>
                      <a:r>
                        <a:rPr lang="en-US" sz="1600"/>
                        <a:t>Individual SEA Coaching</a:t>
                      </a:r>
                    </a:p>
                  </a:txBody>
                  <a:tcPr anchor="ctr"/>
                </a:tc>
                <a:tc>
                  <a:txBody>
                    <a:bodyPr/>
                    <a:lstStyle/>
                    <a:p>
                      <a:pPr algn="ctr"/>
                      <a:r>
                        <a:rPr lang="en-US" sz="1600"/>
                        <a:t>Cross-SEA Team Collaboration (ongoing)</a:t>
                      </a:r>
                    </a:p>
                  </a:txBody>
                  <a:tcPr anchor="ctr"/>
                </a:tc>
                <a:tc>
                  <a:txBody>
                    <a:bodyPr/>
                    <a:lstStyle/>
                    <a:p>
                      <a:pPr algn="ctr"/>
                      <a:r>
                        <a:rPr lang="en-US" sz="1600"/>
                        <a:t>Independent work</a:t>
                      </a:r>
                    </a:p>
                  </a:txBody>
                  <a:tcPr anchor="ctr"/>
                </a:tc>
                <a:extLst>
                  <a:ext uri="{0D108BD9-81ED-4DB2-BD59-A6C34878D82A}">
                    <a16:rowId xmlns:a16="http://schemas.microsoft.com/office/drawing/2014/main" val="4144659838"/>
                  </a:ext>
                </a:extLst>
              </a:tr>
              <a:tr h="690748">
                <a:tc>
                  <a:txBody>
                    <a:bodyPr/>
                    <a:lstStyle/>
                    <a:p>
                      <a:r>
                        <a:rPr lang="en-US" sz="1600" b="1">
                          <a:solidFill>
                            <a:schemeClr val="accent2"/>
                          </a:solidFill>
                        </a:rPr>
                        <a:t>SEA Team 1</a:t>
                      </a:r>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extLst>
                  <a:ext uri="{0D108BD9-81ED-4DB2-BD59-A6C34878D82A}">
                    <a16:rowId xmlns:a16="http://schemas.microsoft.com/office/drawing/2014/main" val="1700951120"/>
                  </a:ext>
                </a:extLst>
              </a:tr>
              <a:tr h="746382">
                <a:tc>
                  <a:txBody>
                    <a:bodyPr/>
                    <a:lstStyle/>
                    <a:p>
                      <a:r>
                        <a:rPr lang="en-US" sz="1600" b="1"/>
                        <a:t>SEA Team 2</a:t>
                      </a:r>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extLst>
                  <a:ext uri="{0D108BD9-81ED-4DB2-BD59-A6C34878D82A}">
                    <a16:rowId xmlns:a16="http://schemas.microsoft.com/office/drawing/2014/main" val="2598009960"/>
                  </a:ext>
                </a:extLst>
              </a:tr>
              <a:tr h="777170">
                <a:tc>
                  <a:txBody>
                    <a:bodyPr/>
                    <a:lstStyle/>
                    <a:p>
                      <a:r>
                        <a:rPr lang="en-US" sz="1600" b="1">
                          <a:solidFill>
                            <a:schemeClr val="accent6"/>
                          </a:solidFill>
                        </a:rPr>
                        <a:t>SEA Team 3</a:t>
                      </a:r>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extLst>
                  <a:ext uri="{0D108BD9-81ED-4DB2-BD59-A6C34878D82A}">
                    <a16:rowId xmlns:a16="http://schemas.microsoft.com/office/drawing/2014/main" val="1484493195"/>
                  </a:ext>
                </a:extLst>
              </a:tr>
              <a:tr h="746382">
                <a:tc>
                  <a:txBody>
                    <a:bodyPr/>
                    <a:lstStyle/>
                    <a:p>
                      <a:r>
                        <a:rPr lang="en-US" sz="1600" b="1" dirty="0">
                          <a:solidFill>
                            <a:srgbClr val="194309"/>
                          </a:solidFill>
                        </a:rPr>
                        <a:t>SEA Team 4</a:t>
                      </a:r>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extLst>
                  <a:ext uri="{0D108BD9-81ED-4DB2-BD59-A6C34878D82A}">
                    <a16:rowId xmlns:a16="http://schemas.microsoft.com/office/drawing/2014/main" val="692191242"/>
                  </a:ext>
                </a:extLst>
              </a:tr>
              <a:tr h="851417">
                <a:tc>
                  <a:txBody>
                    <a:bodyPr/>
                    <a:lstStyle/>
                    <a:p>
                      <a:r>
                        <a:rPr lang="en-US" sz="1600" b="1" dirty="0">
                          <a:solidFill>
                            <a:srgbClr val="004C54"/>
                          </a:solidFill>
                        </a:rPr>
                        <a:t>Create Your Own Path</a:t>
                      </a:r>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a:p>
                  </a:txBody>
                  <a:tcPr anchor="ctr"/>
                </a:tc>
                <a:tc>
                  <a:txBody>
                    <a:bodyPr/>
                    <a:lstStyle/>
                    <a:p>
                      <a:endParaRPr lang="en-US" sz="1600" dirty="0"/>
                    </a:p>
                  </a:txBody>
                  <a:tcPr anchor="ctr"/>
                </a:tc>
                <a:extLst>
                  <a:ext uri="{0D108BD9-81ED-4DB2-BD59-A6C34878D82A}">
                    <a16:rowId xmlns:a16="http://schemas.microsoft.com/office/drawing/2014/main" val="1122782721"/>
                  </a:ext>
                </a:extLst>
              </a:tr>
            </a:tbl>
          </a:graphicData>
        </a:graphic>
      </p:graphicFrame>
      <p:sp>
        <p:nvSpPr>
          <p:cNvPr id="4" name="Slide Number Placeholder 3">
            <a:extLst>
              <a:ext uri="{FF2B5EF4-FFF2-40B4-BE49-F238E27FC236}">
                <a16:creationId xmlns:a16="http://schemas.microsoft.com/office/drawing/2014/main" id="{1325ED67-D604-9AE3-28C6-E795947E7010}"/>
              </a:ext>
            </a:extLst>
          </p:cNvPr>
          <p:cNvSpPr>
            <a:spLocks noGrp="1"/>
          </p:cNvSpPr>
          <p:nvPr>
            <p:ph type="sldNum" sz="quarter" idx="7"/>
          </p:nvPr>
        </p:nvSpPr>
        <p:spPr/>
        <p:txBody>
          <a:bodyPr/>
          <a:lstStyle/>
          <a:p>
            <a:fld id="{B6F15528-21DE-4FAA-801E-634DDDAF4B2B}" type="slidenum">
              <a:rPr lang="en-US" smtClean="0"/>
              <a:pPr/>
              <a:t>6</a:t>
            </a:fld>
            <a:endParaRPr lang="en-US"/>
          </a:p>
        </p:txBody>
      </p:sp>
      <p:sp>
        <p:nvSpPr>
          <p:cNvPr id="6" name="Star: 4 Points 5" descr="Star indicating which Strategic Planning for Continued Recovery option the team has selected to build their customized pathway.">
            <a:extLst>
              <a:ext uri="{FF2B5EF4-FFF2-40B4-BE49-F238E27FC236}">
                <a16:creationId xmlns:a16="http://schemas.microsoft.com/office/drawing/2014/main" id="{B427BD27-EF6E-09AE-4AA3-86218278BA43}"/>
              </a:ext>
            </a:extLst>
          </p:cNvPr>
          <p:cNvSpPr/>
          <p:nvPr/>
        </p:nvSpPr>
        <p:spPr>
          <a:xfrm>
            <a:off x="2514600" y="2180370"/>
            <a:ext cx="228600" cy="304800"/>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descr="Star indicating which Strategic Planning for Continued Recovery option the team has selected to build their customized pathway.">
            <a:extLst>
              <a:ext uri="{FF2B5EF4-FFF2-40B4-BE49-F238E27FC236}">
                <a16:creationId xmlns:a16="http://schemas.microsoft.com/office/drawing/2014/main" id="{2EB1ED98-6B0B-E257-0090-8344FBE6BC2B}"/>
              </a:ext>
            </a:extLst>
          </p:cNvPr>
          <p:cNvSpPr/>
          <p:nvPr/>
        </p:nvSpPr>
        <p:spPr>
          <a:xfrm>
            <a:off x="3810000" y="2180370"/>
            <a:ext cx="228600" cy="304800"/>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descr="Star indicating which Strategic Planning for Continued Recovery option the team has selected to build their customized pathway.">
            <a:extLst>
              <a:ext uri="{FF2B5EF4-FFF2-40B4-BE49-F238E27FC236}">
                <a16:creationId xmlns:a16="http://schemas.microsoft.com/office/drawing/2014/main" id="{DCEE2A3B-6443-099A-AB1D-877F55B6BD0E}"/>
              </a:ext>
            </a:extLst>
          </p:cNvPr>
          <p:cNvSpPr/>
          <p:nvPr/>
        </p:nvSpPr>
        <p:spPr>
          <a:xfrm>
            <a:off x="5076825" y="2180370"/>
            <a:ext cx="228600" cy="304800"/>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descr="Star indicating which Strategic Planning for Continued Recovery option the team has selected to build their customized pathway.">
            <a:extLst>
              <a:ext uri="{FF2B5EF4-FFF2-40B4-BE49-F238E27FC236}">
                <a16:creationId xmlns:a16="http://schemas.microsoft.com/office/drawing/2014/main" id="{887FC95B-406B-F029-FF61-7AE8373D77C3}"/>
              </a:ext>
            </a:extLst>
          </p:cNvPr>
          <p:cNvSpPr/>
          <p:nvPr/>
        </p:nvSpPr>
        <p:spPr>
          <a:xfrm>
            <a:off x="6372225" y="2180370"/>
            <a:ext cx="228600" cy="304800"/>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descr="Star indicating which Strategic Planning for Continued Recovery option the team has selected to build their customized pathway.">
            <a:extLst>
              <a:ext uri="{FF2B5EF4-FFF2-40B4-BE49-F238E27FC236}">
                <a16:creationId xmlns:a16="http://schemas.microsoft.com/office/drawing/2014/main" id="{124F4C52-A8E1-6802-5568-60986F643506}"/>
              </a:ext>
            </a:extLst>
          </p:cNvPr>
          <p:cNvSpPr/>
          <p:nvPr/>
        </p:nvSpPr>
        <p:spPr>
          <a:xfrm>
            <a:off x="7772400" y="2180370"/>
            <a:ext cx="228600" cy="304800"/>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4 Points 10" descr="Star indicating which Strategic Planning for Continued Recovery option the team has selected to build their customized pathway.">
            <a:extLst>
              <a:ext uri="{FF2B5EF4-FFF2-40B4-BE49-F238E27FC236}">
                <a16:creationId xmlns:a16="http://schemas.microsoft.com/office/drawing/2014/main" id="{D0158BF9-3E4D-59F5-B5C2-6FEBE46D919A}"/>
              </a:ext>
            </a:extLst>
          </p:cNvPr>
          <p:cNvSpPr/>
          <p:nvPr/>
        </p:nvSpPr>
        <p:spPr>
          <a:xfrm>
            <a:off x="9296400" y="2180370"/>
            <a:ext cx="228600" cy="304800"/>
          </a:xfrm>
          <a:prstGeom prst="star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descr="Star indicating which Strategic Planning for Continued Recovery option the team has selected to build their customized pathway.">
            <a:extLst>
              <a:ext uri="{FF2B5EF4-FFF2-40B4-BE49-F238E27FC236}">
                <a16:creationId xmlns:a16="http://schemas.microsoft.com/office/drawing/2014/main" id="{F3F95ECB-28E4-BEE9-2769-8587D66391B6}"/>
              </a:ext>
            </a:extLst>
          </p:cNvPr>
          <p:cNvSpPr/>
          <p:nvPr/>
        </p:nvSpPr>
        <p:spPr>
          <a:xfrm>
            <a:off x="2514600" y="2942370"/>
            <a:ext cx="228600" cy="304800"/>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4 Points 13" descr="Star indicating which Strategic Planning for Continued Recovery option the team has selected to build their customized pathway.">
            <a:extLst>
              <a:ext uri="{FF2B5EF4-FFF2-40B4-BE49-F238E27FC236}">
                <a16:creationId xmlns:a16="http://schemas.microsoft.com/office/drawing/2014/main" id="{8EF8130A-B2F0-10F6-1040-63F1DC90E3DF}"/>
              </a:ext>
            </a:extLst>
          </p:cNvPr>
          <p:cNvSpPr/>
          <p:nvPr/>
        </p:nvSpPr>
        <p:spPr>
          <a:xfrm>
            <a:off x="3810000" y="2942370"/>
            <a:ext cx="228600" cy="304800"/>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4 Points 14" descr="Star indicating which Strategic Planning for Continued Recovery option the team has selected to build their customized pathway.">
            <a:extLst>
              <a:ext uri="{FF2B5EF4-FFF2-40B4-BE49-F238E27FC236}">
                <a16:creationId xmlns:a16="http://schemas.microsoft.com/office/drawing/2014/main" id="{21E32BD4-160A-7E0C-CD3C-E41F4E942F8D}"/>
              </a:ext>
            </a:extLst>
          </p:cNvPr>
          <p:cNvSpPr/>
          <p:nvPr/>
        </p:nvSpPr>
        <p:spPr>
          <a:xfrm>
            <a:off x="5076825" y="2942370"/>
            <a:ext cx="228600" cy="304800"/>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4 Points 15" descr="Star indicating which Strategic Planning for Continued Recovery option the team has selected to build their customized pathway.">
            <a:extLst>
              <a:ext uri="{FF2B5EF4-FFF2-40B4-BE49-F238E27FC236}">
                <a16:creationId xmlns:a16="http://schemas.microsoft.com/office/drawing/2014/main" id="{34B92044-E1D6-D45A-9683-F01EF3DA2799}"/>
              </a:ext>
            </a:extLst>
          </p:cNvPr>
          <p:cNvSpPr/>
          <p:nvPr/>
        </p:nvSpPr>
        <p:spPr>
          <a:xfrm>
            <a:off x="6372225" y="2942370"/>
            <a:ext cx="228600" cy="304800"/>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descr="Star indicating which Strategic Planning for Continued Recovery option the team has selected to build their customized pathway.">
            <a:extLst>
              <a:ext uri="{FF2B5EF4-FFF2-40B4-BE49-F238E27FC236}">
                <a16:creationId xmlns:a16="http://schemas.microsoft.com/office/drawing/2014/main" id="{01A46C67-7777-BD07-B33A-DCB491075939}"/>
              </a:ext>
            </a:extLst>
          </p:cNvPr>
          <p:cNvSpPr/>
          <p:nvPr/>
        </p:nvSpPr>
        <p:spPr>
          <a:xfrm>
            <a:off x="3810000" y="3704370"/>
            <a:ext cx="228600" cy="304800"/>
          </a:xfrm>
          <a:prstGeom prst="star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4 Points 20" descr="Star indicating which Strategic Planning for Continued Recovery option the team has selected to build their customized pathway.">
            <a:extLst>
              <a:ext uri="{FF2B5EF4-FFF2-40B4-BE49-F238E27FC236}">
                <a16:creationId xmlns:a16="http://schemas.microsoft.com/office/drawing/2014/main" id="{DFF7F769-C847-8B11-AB96-DA3D74046D56}"/>
              </a:ext>
            </a:extLst>
          </p:cNvPr>
          <p:cNvSpPr/>
          <p:nvPr/>
        </p:nvSpPr>
        <p:spPr>
          <a:xfrm>
            <a:off x="9296400" y="3704370"/>
            <a:ext cx="228600" cy="304800"/>
          </a:xfrm>
          <a:prstGeom prst="star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descr="Star indicating which Strategic Planning for Continued Recovery option the team has selected to build their customized pathway.">
            <a:extLst>
              <a:ext uri="{FF2B5EF4-FFF2-40B4-BE49-F238E27FC236}">
                <a16:creationId xmlns:a16="http://schemas.microsoft.com/office/drawing/2014/main" id="{E49DAD5A-31D6-823F-C23F-2FC7324CD659}"/>
              </a:ext>
            </a:extLst>
          </p:cNvPr>
          <p:cNvSpPr/>
          <p:nvPr/>
        </p:nvSpPr>
        <p:spPr>
          <a:xfrm>
            <a:off x="7772400" y="3704370"/>
            <a:ext cx="228600" cy="304800"/>
          </a:xfrm>
          <a:prstGeom prst="star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descr="Star indicating which Strategic Planning for Continued Recovery option the team has selected to build their customized pathway.">
            <a:extLst>
              <a:ext uri="{FF2B5EF4-FFF2-40B4-BE49-F238E27FC236}">
                <a16:creationId xmlns:a16="http://schemas.microsoft.com/office/drawing/2014/main" id="{EF883C8F-A4FC-94A8-A8CD-039A2816B2C4}"/>
              </a:ext>
            </a:extLst>
          </p:cNvPr>
          <p:cNvSpPr/>
          <p:nvPr/>
        </p:nvSpPr>
        <p:spPr>
          <a:xfrm>
            <a:off x="2514600" y="4484919"/>
            <a:ext cx="228600" cy="304800"/>
          </a:xfrm>
          <a:prstGeom prst="star4">
            <a:avLst/>
          </a:prstGeom>
          <a:solidFill>
            <a:srgbClr val="194309"/>
          </a:solidFill>
          <a:ln>
            <a:solidFill>
              <a:srgbClr val="194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descr="Star indicating which Strategic Planning for Continued Recovery option the team has selected to build their customized pathway.">
            <a:extLst>
              <a:ext uri="{FF2B5EF4-FFF2-40B4-BE49-F238E27FC236}">
                <a16:creationId xmlns:a16="http://schemas.microsoft.com/office/drawing/2014/main" id="{8AB37811-37CE-DB8E-85E5-32468B4A7816}"/>
              </a:ext>
            </a:extLst>
          </p:cNvPr>
          <p:cNvSpPr/>
          <p:nvPr/>
        </p:nvSpPr>
        <p:spPr>
          <a:xfrm>
            <a:off x="3810000" y="4466370"/>
            <a:ext cx="228600" cy="304800"/>
          </a:xfrm>
          <a:prstGeom prst="star4">
            <a:avLst/>
          </a:prstGeom>
          <a:solidFill>
            <a:srgbClr val="194309"/>
          </a:solidFill>
          <a:ln>
            <a:solidFill>
              <a:srgbClr val="194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7CADED4F-828E-AC79-ABDF-724BA98D6B2F}"/>
              </a:ext>
            </a:extLst>
          </p:cNvPr>
          <p:cNvSpPr txBox="1">
            <a:spLocks/>
          </p:cNvSpPr>
          <p:nvPr/>
        </p:nvSpPr>
        <p:spPr>
          <a:xfrm>
            <a:off x="98079" y="120903"/>
            <a:ext cx="12081850" cy="573921"/>
          </a:xfrm>
          <a:prstGeom prst="rect">
            <a:avLst/>
          </a:prstGeom>
        </p:spPr>
        <p:txBody>
          <a:bodyPr vert="horz" lIns="0" tIns="0" rIns="0" bIns="0" rtlCol="0">
            <a:noAutofit/>
          </a:bodyPr>
          <a:lst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Font typeface="Apple Symbols" panose="02000000000000000000" pitchFamily="2" charset="-79"/>
              <a:buNone/>
            </a:pPr>
            <a:r>
              <a:rPr lang="en-US" b="1">
                <a:latin typeface="Calibri"/>
                <a:ea typeface="Calibri"/>
                <a:cs typeface="Calibri"/>
              </a:rPr>
              <a:t>Each SEA can customize their “SPCR pathway” to meet their needs. Here are some possibilities.</a:t>
            </a:r>
            <a:endParaRPr lang="en-US" b="1"/>
          </a:p>
        </p:txBody>
      </p:sp>
      <p:sp>
        <p:nvSpPr>
          <p:cNvPr id="46" name="Star: 4 Points 45" descr="Star indicating which Strategic Planning for Continued Recovery option the team has selected to build their customized pathway.">
            <a:extLst>
              <a:ext uri="{FF2B5EF4-FFF2-40B4-BE49-F238E27FC236}">
                <a16:creationId xmlns:a16="http://schemas.microsoft.com/office/drawing/2014/main" id="{AFC5BD89-3773-D2DF-686A-AE124FF7F8B8}"/>
              </a:ext>
            </a:extLst>
          </p:cNvPr>
          <p:cNvSpPr/>
          <p:nvPr/>
        </p:nvSpPr>
        <p:spPr>
          <a:xfrm>
            <a:off x="10810875" y="3704370"/>
            <a:ext cx="228600" cy="304800"/>
          </a:xfrm>
          <a:prstGeom prst="star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4 Points 46" descr="Star indicating which Strategic Planning for Continued Recovery option the team has selected to build their customized pathway.">
            <a:extLst>
              <a:ext uri="{FF2B5EF4-FFF2-40B4-BE49-F238E27FC236}">
                <a16:creationId xmlns:a16="http://schemas.microsoft.com/office/drawing/2014/main" id="{FC2A240B-D7CC-F05E-246E-4BF23C1963C1}"/>
              </a:ext>
            </a:extLst>
          </p:cNvPr>
          <p:cNvSpPr/>
          <p:nvPr/>
        </p:nvSpPr>
        <p:spPr>
          <a:xfrm>
            <a:off x="10810875" y="4484919"/>
            <a:ext cx="228600" cy="304800"/>
          </a:xfrm>
          <a:prstGeom prst="star4">
            <a:avLst/>
          </a:prstGeom>
          <a:solidFill>
            <a:srgbClr val="194309"/>
          </a:solidFill>
          <a:ln>
            <a:solidFill>
              <a:srgbClr val="194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4 Points 47" descr="Star indicating which Strategic Planning for Continued Recovery option the team has selected to build their customized pathway.">
            <a:extLst>
              <a:ext uri="{FF2B5EF4-FFF2-40B4-BE49-F238E27FC236}">
                <a16:creationId xmlns:a16="http://schemas.microsoft.com/office/drawing/2014/main" id="{4597232B-1FD3-E47F-312B-03648A295647}"/>
              </a:ext>
            </a:extLst>
          </p:cNvPr>
          <p:cNvSpPr/>
          <p:nvPr/>
        </p:nvSpPr>
        <p:spPr>
          <a:xfrm>
            <a:off x="10810875" y="2942370"/>
            <a:ext cx="228600" cy="304800"/>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83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descr="Chart demonstrating a timeline for Strategic Planning and Continued Recovery universal webinars and resource portfolios, individualized supports, and targeted supports from November 2023 till the summer of 2024. Certain supports, such as Individual SEA Coaching and targeted supports, stretch across multiple months and include an arrow, indicating that they could continue past the designated time frame. ">
            <a:extLst>
              <a:ext uri="{FF2B5EF4-FFF2-40B4-BE49-F238E27FC236}">
                <a16:creationId xmlns:a16="http://schemas.microsoft.com/office/drawing/2014/main" id="{52855D72-9B74-8BC4-96CE-67D8E9D2E0E5}"/>
              </a:ext>
            </a:extLst>
          </p:cNvPr>
          <p:cNvGraphicFramePr>
            <a:graphicFrameLocks noGrp="1"/>
          </p:cNvGraphicFramePr>
          <p:nvPr>
            <p:extLst>
              <p:ext uri="{D42A27DB-BD31-4B8C-83A1-F6EECF244321}">
                <p14:modId xmlns:p14="http://schemas.microsoft.com/office/powerpoint/2010/main" val="2412451338"/>
              </p:ext>
            </p:extLst>
          </p:nvPr>
        </p:nvGraphicFramePr>
        <p:xfrm>
          <a:off x="0" y="1437750"/>
          <a:ext cx="12192000" cy="4242987"/>
        </p:xfrm>
        <a:graphic>
          <a:graphicData uri="http://schemas.openxmlformats.org/drawingml/2006/table">
            <a:tbl>
              <a:tblPr firstRow="1" bandRow="1">
                <a:tableStyleId>{2D5ABB26-0587-4C30-8999-92F81FD0307C}</a:tableStyleId>
              </a:tblPr>
              <a:tblGrid>
                <a:gridCol w="12192000">
                  <a:extLst>
                    <a:ext uri="{9D8B030D-6E8A-4147-A177-3AD203B41FA5}">
                      <a16:colId xmlns:a16="http://schemas.microsoft.com/office/drawing/2014/main" val="764721234"/>
                    </a:ext>
                  </a:extLst>
                </a:gridCol>
              </a:tblGrid>
              <a:tr h="141432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2F1">
                        <a:alpha val="50196"/>
                      </a:srgbClr>
                    </a:solidFill>
                  </a:tcPr>
                </a:tc>
                <a:extLst>
                  <a:ext uri="{0D108BD9-81ED-4DB2-BD59-A6C34878D82A}">
                    <a16:rowId xmlns:a16="http://schemas.microsoft.com/office/drawing/2014/main" val="2987806245"/>
                  </a:ext>
                </a:extLst>
              </a:tr>
              <a:tr h="1414329">
                <a:tc>
                  <a:txBody>
                    <a:bodyPr/>
                    <a:lstStyle/>
                    <a:p>
                      <a:endParaRPr lang="en-US" dirty="0"/>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9C6CE">
                        <a:alpha val="50196"/>
                      </a:srgbClr>
                    </a:solidFill>
                  </a:tcPr>
                </a:tc>
                <a:extLst>
                  <a:ext uri="{0D108BD9-81ED-4DB2-BD59-A6C34878D82A}">
                    <a16:rowId xmlns:a16="http://schemas.microsoft.com/office/drawing/2014/main" val="2259300977"/>
                  </a:ext>
                </a:extLst>
              </a:tr>
              <a:tr h="141432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9EB9C6">
                        <a:alpha val="50196"/>
                      </a:srgbClr>
                    </a:solidFill>
                  </a:tcPr>
                </a:tc>
                <a:extLst>
                  <a:ext uri="{0D108BD9-81ED-4DB2-BD59-A6C34878D82A}">
                    <a16:rowId xmlns:a16="http://schemas.microsoft.com/office/drawing/2014/main" val="76289804"/>
                  </a:ext>
                </a:extLst>
              </a:tr>
            </a:tbl>
          </a:graphicData>
        </a:graphic>
      </p:graphicFrame>
      <p:sp>
        <p:nvSpPr>
          <p:cNvPr id="2" name="Title 1">
            <a:extLst>
              <a:ext uri="{FF2B5EF4-FFF2-40B4-BE49-F238E27FC236}">
                <a16:creationId xmlns:a16="http://schemas.microsoft.com/office/drawing/2014/main" id="{35824850-B00B-35D7-9180-4D9057DFA6DB}"/>
              </a:ext>
            </a:extLst>
          </p:cNvPr>
          <p:cNvSpPr>
            <a:spLocks noGrp="1"/>
          </p:cNvSpPr>
          <p:nvPr>
            <p:ph type="title"/>
          </p:nvPr>
        </p:nvSpPr>
        <p:spPr>
          <a:xfrm>
            <a:off x="228600" y="160282"/>
            <a:ext cx="11582400" cy="492443"/>
          </a:xfrm>
        </p:spPr>
        <p:txBody>
          <a:bodyPr/>
          <a:lstStyle/>
          <a:p>
            <a:r>
              <a:rPr lang="en-US" dirty="0">
                <a:solidFill>
                  <a:srgbClr val="386EA4"/>
                </a:solidFill>
                <a:latin typeface="Calibri"/>
                <a:cs typeface="Calibri"/>
              </a:rPr>
              <a:t>The Strategic Planning for Continued Recovery supports are varied </a:t>
            </a:r>
            <a:endParaRPr lang="en-US" dirty="0">
              <a:solidFill>
                <a:srgbClr val="386EA4"/>
              </a:solidFill>
            </a:endParaRPr>
          </a:p>
        </p:txBody>
      </p:sp>
      <p:sp>
        <p:nvSpPr>
          <p:cNvPr id="4" name="Slide Number Placeholder 3">
            <a:extLst>
              <a:ext uri="{FF2B5EF4-FFF2-40B4-BE49-F238E27FC236}">
                <a16:creationId xmlns:a16="http://schemas.microsoft.com/office/drawing/2014/main" id="{2EF41009-2BB1-C464-1F6C-265016AA84A4}"/>
              </a:ext>
            </a:extLst>
          </p:cNvPr>
          <p:cNvSpPr>
            <a:spLocks noGrp="1"/>
          </p:cNvSpPr>
          <p:nvPr>
            <p:ph type="sldNum" sz="quarter" idx="7"/>
          </p:nvPr>
        </p:nvSpPr>
        <p:spPr/>
        <p:txBody>
          <a:bodyPr/>
          <a:lstStyle/>
          <a:p>
            <a:fld id="{B6F15528-21DE-4FAA-801E-634DDDAF4B2B}" type="slidenum">
              <a:rPr lang="en-US" smtClean="0"/>
              <a:pPr/>
              <a:t>7</a:t>
            </a:fld>
            <a:endParaRPr lang="en-US"/>
          </a:p>
        </p:txBody>
      </p:sp>
      <p:sp>
        <p:nvSpPr>
          <p:cNvPr id="18" name="TextBox 7">
            <a:extLst>
              <a:ext uri="{FF2B5EF4-FFF2-40B4-BE49-F238E27FC236}">
                <a16:creationId xmlns:a16="http://schemas.microsoft.com/office/drawing/2014/main" id="{35E89E82-08DD-3607-DAD4-9F764B497B62}"/>
              </a:ext>
            </a:extLst>
          </p:cNvPr>
          <p:cNvSpPr txBox="1"/>
          <p:nvPr/>
        </p:nvSpPr>
        <p:spPr>
          <a:xfrm>
            <a:off x="902848" y="1068418"/>
            <a:ext cx="117447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a typeface="Calibri"/>
                <a:cs typeface="Calibri"/>
              </a:rPr>
              <a:t>Nov. 9                     Nov. 30                     Dec. 6                      Jan. 11                      Feb. 1                        Apr. 4             Summer ‘24</a:t>
            </a:r>
            <a:endParaRPr lang="en-US" dirty="0"/>
          </a:p>
        </p:txBody>
      </p:sp>
      <p:sp>
        <p:nvSpPr>
          <p:cNvPr id="8" name="Arrow: Right 7">
            <a:extLst>
              <a:ext uri="{FF2B5EF4-FFF2-40B4-BE49-F238E27FC236}">
                <a16:creationId xmlns:a16="http://schemas.microsoft.com/office/drawing/2014/main" id="{E610B62F-8CE0-A8F4-A537-890A11DF5356}"/>
              </a:ext>
            </a:extLst>
          </p:cNvPr>
          <p:cNvSpPr/>
          <p:nvPr/>
        </p:nvSpPr>
        <p:spPr>
          <a:xfrm>
            <a:off x="4099207" y="4318143"/>
            <a:ext cx="8074785" cy="1362595"/>
          </a:xfrm>
          <a:prstGeom prst="rightArrow">
            <a:avLst/>
          </a:prstGeom>
          <a:solidFill>
            <a:schemeClr val="accent2">
              <a:lumMod val="50000"/>
            </a:schemeClr>
          </a:solidFill>
          <a:ln>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t>We are planning to offer targeted opportunities for cross-SEA team collaboration starting in late fall 2023 and continuing into 2024. The nature and frequency of these targeted supports will be informed by needs identified through SEA team individual consultations.</a:t>
            </a:r>
          </a:p>
        </p:txBody>
      </p:sp>
      <p:sp>
        <p:nvSpPr>
          <p:cNvPr id="22" name="Rectangle: Rounded Corners 21">
            <a:extLst>
              <a:ext uri="{FF2B5EF4-FFF2-40B4-BE49-F238E27FC236}">
                <a16:creationId xmlns:a16="http://schemas.microsoft.com/office/drawing/2014/main" id="{A58D0E76-A501-938A-F9FE-65725F3EB231}"/>
              </a:ext>
            </a:extLst>
          </p:cNvPr>
          <p:cNvSpPr/>
          <p:nvPr/>
        </p:nvSpPr>
        <p:spPr>
          <a:xfrm>
            <a:off x="0" y="1437750"/>
            <a:ext cx="496013" cy="1423225"/>
          </a:xfrm>
          <a:prstGeom prst="roundRect">
            <a:avLst/>
          </a:prstGeom>
          <a:solidFill>
            <a:schemeClr val="tx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100">
                <a:solidFill>
                  <a:schemeClr val="accent6"/>
                </a:solidFill>
              </a:rPr>
              <a:t>Universal Webinars &amp; </a:t>
            </a:r>
          </a:p>
          <a:p>
            <a:pPr algn="ctr"/>
            <a:r>
              <a:rPr lang="en-US" sz="1100">
                <a:solidFill>
                  <a:schemeClr val="accent6"/>
                </a:solidFill>
              </a:rPr>
              <a:t>Resource Portfolios</a:t>
            </a:r>
          </a:p>
        </p:txBody>
      </p:sp>
      <p:sp>
        <p:nvSpPr>
          <p:cNvPr id="23" name="Rectangle: Rounded Corners 22">
            <a:extLst>
              <a:ext uri="{FF2B5EF4-FFF2-40B4-BE49-F238E27FC236}">
                <a16:creationId xmlns:a16="http://schemas.microsoft.com/office/drawing/2014/main" id="{740C683E-3519-F7DA-7202-4FFBCBFA6920}"/>
              </a:ext>
            </a:extLst>
          </p:cNvPr>
          <p:cNvSpPr/>
          <p:nvPr/>
        </p:nvSpPr>
        <p:spPr>
          <a:xfrm>
            <a:off x="2009314" y="3171128"/>
            <a:ext cx="1431267" cy="7392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a:t>Individual SEA Consultations</a:t>
            </a:r>
          </a:p>
        </p:txBody>
      </p:sp>
      <p:sp>
        <p:nvSpPr>
          <p:cNvPr id="24" name="Rectangle: Rounded Corners 23">
            <a:extLst>
              <a:ext uri="{FF2B5EF4-FFF2-40B4-BE49-F238E27FC236}">
                <a16:creationId xmlns:a16="http://schemas.microsoft.com/office/drawing/2014/main" id="{93BBDD90-8E05-BDE8-6C1F-B7F51FB8DE00}"/>
              </a:ext>
            </a:extLst>
          </p:cNvPr>
          <p:cNvSpPr/>
          <p:nvPr/>
        </p:nvSpPr>
        <p:spPr>
          <a:xfrm>
            <a:off x="5316210" y="3165011"/>
            <a:ext cx="1355067" cy="7392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a:t>Individual SEA Consultations</a:t>
            </a:r>
          </a:p>
        </p:txBody>
      </p:sp>
      <p:sp>
        <p:nvSpPr>
          <p:cNvPr id="25" name="Arrow: Right 24">
            <a:extLst>
              <a:ext uri="{FF2B5EF4-FFF2-40B4-BE49-F238E27FC236}">
                <a16:creationId xmlns:a16="http://schemas.microsoft.com/office/drawing/2014/main" id="{87EDBFAA-9D9B-4CD4-21EF-956E7B225B2E}"/>
              </a:ext>
            </a:extLst>
          </p:cNvPr>
          <p:cNvSpPr/>
          <p:nvPr/>
        </p:nvSpPr>
        <p:spPr>
          <a:xfrm>
            <a:off x="7096502" y="2880303"/>
            <a:ext cx="5077490" cy="136259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t>Individual SEA Coaching</a:t>
            </a:r>
          </a:p>
        </p:txBody>
      </p:sp>
      <p:grpSp>
        <p:nvGrpSpPr>
          <p:cNvPr id="6" name="Group 5">
            <a:extLst>
              <a:ext uri="{FF2B5EF4-FFF2-40B4-BE49-F238E27FC236}">
                <a16:creationId xmlns:a16="http://schemas.microsoft.com/office/drawing/2014/main" id="{0EA4F38C-2C96-9122-A107-CA24D44A770B}"/>
              </a:ext>
            </a:extLst>
          </p:cNvPr>
          <p:cNvGrpSpPr/>
          <p:nvPr/>
        </p:nvGrpSpPr>
        <p:grpSpPr>
          <a:xfrm>
            <a:off x="549413" y="1710429"/>
            <a:ext cx="10425066" cy="883986"/>
            <a:chOff x="580144" y="3194013"/>
            <a:chExt cx="10425066" cy="883986"/>
          </a:xfrm>
        </p:grpSpPr>
        <p:sp>
          <p:nvSpPr>
            <p:cNvPr id="7" name="Rectangle: Rounded Corners 60">
              <a:extLst>
                <a:ext uri="{FF2B5EF4-FFF2-40B4-BE49-F238E27FC236}">
                  <a16:creationId xmlns:a16="http://schemas.microsoft.com/office/drawing/2014/main" id="{F47436F5-B90B-632B-9517-BCEC0221AD67}"/>
                </a:ext>
              </a:extLst>
            </p:cNvPr>
            <p:cNvSpPr/>
            <p:nvPr/>
          </p:nvSpPr>
          <p:spPr>
            <a:xfrm>
              <a:off x="5938374" y="3202295"/>
              <a:ext cx="1558847" cy="869586"/>
            </a:xfrm>
            <a:prstGeom prst="round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a:t>Ensure access &amp; opportunity for all</a:t>
              </a:r>
            </a:p>
          </p:txBody>
        </p:sp>
        <p:sp>
          <p:nvSpPr>
            <p:cNvPr id="9" name="Rectangle: Rounded Corners 20">
              <a:extLst>
                <a:ext uri="{FF2B5EF4-FFF2-40B4-BE49-F238E27FC236}">
                  <a16:creationId xmlns:a16="http://schemas.microsoft.com/office/drawing/2014/main" id="{D9AEA887-3DBE-7DAB-3BC1-DBB20E257531}"/>
                </a:ext>
              </a:extLst>
            </p:cNvPr>
            <p:cNvSpPr/>
            <p:nvPr/>
          </p:nvSpPr>
          <p:spPr>
            <a:xfrm>
              <a:off x="7655187" y="3194013"/>
              <a:ext cx="1600080" cy="883985"/>
            </a:xfrm>
            <a:prstGeom prst="roundRect">
              <a:avLst/>
            </a:prstGeom>
            <a:solidFill>
              <a:srgbClr val="004C54"/>
            </a:solidFill>
            <a:ln>
              <a:solidFill>
                <a:srgbClr val="004C54"/>
              </a:solid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en-US" sz="1400" dirty="0">
                  <a:solidFill>
                    <a:schemeClr val="bg1"/>
                  </a:solidFill>
                </a:rPr>
                <a:t>Communicate impact of investments</a:t>
              </a:r>
            </a:p>
          </p:txBody>
        </p:sp>
        <p:sp>
          <p:nvSpPr>
            <p:cNvPr id="10" name="Rectangle: Rounded Corners 60">
              <a:extLst>
                <a:ext uri="{FF2B5EF4-FFF2-40B4-BE49-F238E27FC236}">
                  <a16:creationId xmlns:a16="http://schemas.microsoft.com/office/drawing/2014/main" id="{1F771EF6-775D-6F97-738D-A71A1A3082B9}"/>
                </a:ext>
              </a:extLst>
            </p:cNvPr>
            <p:cNvSpPr/>
            <p:nvPr/>
          </p:nvSpPr>
          <p:spPr>
            <a:xfrm>
              <a:off x="9413233" y="3194013"/>
              <a:ext cx="1591977" cy="877868"/>
            </a:xfrm>
            <a:prstGeom prst="round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t>Support/sustain systemic capacity building</a:t>
              </a:r>
            </a:p>
          </p:txBody>
        </p:sp>
        <p:sp>
          <p:nvSpPr>
            <p:cNvPr id="19" name="Rectangle: Rounded Corners 25">
              <a:extLst>
                <a:ext uri="{FF2B5EF4-FFF2-40B4-BE49-F238E27FC236}">
                  <a16:creationId xmlns:a16="http://schemas.microsoft.com/office/drawing/2014/main" id="{05CD16D7-BCF4-4302-EB89-B05A2483AA8C}"/>
                </a:ext>
              </a:extLst>
            </p:cNvPr>
            <p:cNvSpPr/>
            <p:nvPr/>
          </p:nvSpPr>
          <p:spPr>
            <a:xfrm>
              <a:off x="580144" y="3194283"/>
              <a:ext cx="1550563" cy="883716"/>
            </a:xfrm>
            <a:prstGeom prst="roundRect">
              <a:avLst/>
            </a:prstGeom>
            <a:solidFill>
              <a:schemeClr val="accent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solidFill>
                    <a:schemeClr val="bg1"/>
                  </a:solidFill>
                </a:rPr>
                <a:t>Determine impact of investments</a:t>
              </a:r>
            </a:p>
          </p:txBody>
        </p:sp>
        <p:sp>
          <p:nvSpPr>
            <p:cNvPr id="20" name="Rectangle: Rounded Corners 58">
              <a:extLst>
                <a:ext uri="{FF2B5EF4-FFF2-40B4-BE49-F238E27FC236}">
                  <a16:creationId xmlns:a16="http://schemas.microsoft.com/office/drawing/2014/main" id="{84C5E864-0ED2-58F4-3FDC-717DDDDCC36C}"/>
                </a:ext>
              </a:extLst>
            </p:cNvPr>
            <p:cNvSpPr/>
            <p:nvPr/>
          </p:nvSpPr>
          <p:spPr>
            <a:xfrm>
              <a:off x="2286000" y="3200399"/>
              <a:ext cx="1692865" cy="877599"/>
            </a:xfrm>
            <a:prstGeom prst="roundRect">
              <a:avLst/>
            </a:prstGeom>
            <a:solidFill>
              <a:srgbClr val="328612"/>
            </a:solidFill>
            <a:ln>
              <a:solidFill>
                <a:srgbClr val="328612"/>
              </a:solid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dirty="0"/>
                <a:t>Prioritize efforts for ongoing recovery &amp; transformation</a:t>
              </a:r>
            </a:p>
          </p:txBody>
        </p:sp>
        <p:sp>
          <p:nvSpPr>
            <p:cNvPr id="21" name="Rectangle: Rounded Corners 8">
              <a:extLst>
                <a:ext uri="{FF2B5EF4-FFF2-40B4-BE49-F238E27FC236}">
                  <a16:creationId xmlns:a16="http://schemas.microsoft.com/office/drawing/2014/main" id="{262D41AC-131E-AD97-065F-B5F6AD3E0A0C}"/>
                </a:ext>
              </a:extLst>
            </p:cNvPr>
            <p:cNvSpPr/>
            <p:nvPr/>
          </p:nvSpPr>
          <p:spPr>
            <a:xfrm>
              <a:off x="4129939" y="3194282"/>
              <a:ext cx="1649955" cy="877599"/>
            </a:xfrm>
            <a:prstGeom prst="round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rtlCol="0" anchor="ctr"/>
            <a:lstStyle/>
            <a:p>
              <a:pPr algn="ctr"/>
              <a:r>
                <a:rPr lang="en-US" sz="1400">
                  <a:solidFill>
                    <a:schemeClr val="bg1"/>
                  </a:solidFill>
                </a:rPr>
                <a:t>Achieve sustainability through financial planning</a:t>
              </a:r>
            </a:p>
          </p:txBody>
        </p:sp>
      </p:grpSp>
      <p:sp>
        <p:nvSpPr>
          <p:cNvPr id="5" name="Rectangle: Rounded Corners 4">
            <a:extLst>
              <a:ext uri="{FF2B5EF4-FFF2-40B4-BE49-F238E27FC236}">
                <a16:creationId xmlns:a16="http://schemas.microsoft.com/office/drawing/2014/main" id="{AFAD695A-EE59-35AB-8955-371C5707F062}"/>
              </a:ext>
            </a:extLst>
          </p:cNvPr>
          <p:cNvSpPr/>
          <p:nvPr/>
        </p:nvSpPr>
        <p:spPr>
          <a:xfrm>
            <a:off x="0" y="4284199"/>
            <a:ext cx="496015" cy="1396537"/>
          </a:xfrm>
          <a:prstGeom prst="roundRect">
            <a:avLst/>
          </a:prstGeom>
          <a:solidFill>
            <a:schemeClr val="tx2">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100" dirty="0">
                <a:solidFill>
                  <a:schemeClr val="accent6"/>
                </a:solidFill>
              </a:rPr>
              <a:t>Targeted Supports</a:t>
            </a:r>
          </a:p>
        </p:txBody>
      </p:sp>
      <p:sp>
        <p:nvSpPr>
          <p:cNvPr id="12" name="Rectangle: Rounded Corners 11">
            <a:extLst>
              <a:ext uri="{FF2B5EF4-FFF2-40B4-BE49-F238E27FC236}">
                <a16:creationId xmlns:a16="http://schemas.microsoft.com/office/drawing/2014/main" id="{17AF86EC-9CE5-7E58-1AEA-C38564FD36CF}"/>
              </a:ext>
            </a:extLst>
          </p:cNvPr>
          <p:cNvSpPr/>
          <p:nvPr/>
        </p:nvSpPr>
        <p:spPr>
          <a:xfrm>
            <a:off x="0" y="2860974"/>
            <a:ext cx="496014" cy="1423225"/>
          </a:xfrm>
          <a:prstGeom prst="round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100" dirty="0">
                <a:solidFill>
                  <a:schemeClr val="accent6"/>
                </a:solidFill>
              </a:rPr>
              <a:t>Individualized Supports</a:t>
            </a:r>
          </a:p>
        </p:txBody>
      </p:sp>
    </p:spTree>
    <p:extLst>
      <p:ext uri="{BB962C8B-B14F-4D97-AF65-F5344CB8AC3E}">
        <p14:creationId xmlns:p14="http://schemas.microsoft.com/office/powerpoint/2010/main" val="341282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7768-4675-28AF-4D6F-06F515CA223E}"/>
              </a:ext>
            </a:extLst>
          </p:cNvPr>
          <p:cNvSpPr>
            <a:spLocks noGrp="1"/>
          </p:cNvSpPr>
          <p:nvPr>
            <p:ph type="title"/>
          </p:nvPr>
        </p:nvSpPr>
        <p:spPr>
          <a:xfrm>
            <a:off x="480152" y="2974032"/>
            <a:ext cx="3934834" cy="912168"/>
          </a:xfrm>
        </p:spPr>
        <p:txBody>
          <a:bodyPr/>
          <a:lstStyle/>
          <a:p>
            <a:r>
              <a:rPr lang="en-US">
                <a:solidFill>
                  <a:schemeClr val="tx1"/>
                </a:solidFill>
                <a:latin typeface="Calibri"/>
                <a:cs typeface="Calibri"/>
              </a:rPr>
              <a:t>Determine Impact of Prior Investments</a:t>
            </a:r>
          </a:p>
        </p:txBody>
      </p:sp>
      <p:sp>
        <p:nvSpPr>
          <p:cNvPr id="3" name="Slide Number Placeholder 2">
            <a:extLst>
              <a:ext uri="{FF2B5EF4-FFF2-40B4-BE49-F238E27FC236}">
                <a16:creationId xmlns:a16="http://schemas.microsoft.com/office/drawing/2014/main" id="{D5D58E6B-D061-6F31-C935-4126C2925C33}"/>
              </a:ext>
            </a:extLst>
          </p:cNvPr>
          <p:cNvSpPr>
            <a:spLocks noGrp="1"/>
          </p:cNvSpPr>
          <p:nvPr>
            <p:ph type="sldNum" sz="quarter" idx="7"/>
          </p:nvPr>
        </p:nvSpPr>
        <p:spPr/>
        <p:txBody>
          <a:bodyPr/>
          <a:lstStyle/>
          <a:p>
            <a:fld id="{B6F15528-21DE-4FAA-801E-634DDDAF4B2B}" type="slidenum">
              <a:rPr lang="en-US" smtClean="0"/>
              <a:pPr/>
              <a:t>8</a:t>
            </a:fld>
            <a:endParaRPr lang="en-US"/>
          </a:p>
        </p:txBody>
      </p:sp>
      <p:sp>
        <p:nvSpPr>
          <p:cNvPr id="5" name="Text Placeholder 1">
            <a:extLst>
              <a:ext uri="{FF2B5EF4-FFF2-40B4-BE49-F238E27FC236}">
                <a16:creationId xmlns:a16="http://schemas.microsoft.com/office/drawing/2014/main" id="{254D6F4D-91DC-1B25-4AB3-65F98DEC7432}"/>
              </a:ext>
            </a:extLst>
          </p:cNvPr>
          <p:cNvSpPr txBox="1">
            <a:spLocks/>
          </p:cNvSpPr>
          <p:nvPr/>
        </p:nvSpPr>
        <p:spPr>
          <a:xfrm>
            <a:off x="480152" y="4639399"/>
            <a:ext cx="4307742" cy="825499"/>
          </a:xfrm>
          <a:prstGeom prst="rect">
            <a:avLst/>
          </a:prstGeom>
        </p:spPr>
        <p:txBody>
          <a:bodyPr vert="horz" lIns="0" tIns="0" rIns="0" bIns="0" rtlCol="0" anchor="t">
            <a:normAutofit/>
          </a:bodyPr>
          <a:lst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endParaRPr lang="en-US"/>
          </a:p>
        </p:txBody>
      </p:sp>
    </p:spTree>
    <p:extLst>
      <p:ext uri="{BB962C8B-B14F-4D97-AF65-F5344CB8AC3E}">
        <p14:creationId xmlns:p14="http://schemas.microsoft.com/office/powerpoint/2010/main" val="375855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84C9-BA8E-DBA3-8782-6647178D0A77}"/>
              </a:ext>
            </a:extLst>
          </p:cNvPr>
          <p:cNvSpPr>
            <a:spLocks noGrp="1"/>
          </p:cNvSpPr>
          <p:nvPr>
            <p:ph type="title"/>
          </p:nvPr>
        </p:nvSpPr>
        <p:spPr/>
        <p:txBody>
          <a:bodyPr/>
          <a:lstStyle/>
          <a:p>
            <a:r>
              <a:rPr lang="en-US">
                <a:latin typeface="Calibri"/>
                <a:cs typeface="Calibri"/>
              </a:rPr>
              <a:t>Presenters</a:t>
            </a:r>
            <a:endParaRPr lang="en-US"/>
          </a:p>
        </p:txBody>
      </p:sp>
      <p:sp>
        <p:nvSpPr>
          <p:cNvPr id="3" name="Slide Number Placeholder 2">
            <a:extLst>
              <a:ext uri="{FF2B5EF4-FFF2-40B4-BE49-F238E27FC236}">
                <a16:creationId xmlns:a16="http://schemas.microsoft.com/office/drawing/2014/main" id="{C392CDF7-F1D7-B751-B43E-1E08B78D2C67}"/>
              </a:ext>
            </a:extLst>
          </p:cNvPr>
          <p:cNvSpPr>
            <a:spLocks noGrp="1"/>
          </p:cNvSpPr>
          <p:nvPr>
            <p:ph type="sldNum" sz="quarter" idx="7"/>
          </p:nvPr>
        </p:nvSpPr>
        <p:spPr/>
        <p:txBody>
          <a:bodyPr/>
          <a:lstStyle/>
          <a:p>
            <a:fld id="{B6F15528-21DE-4FAA-801E-634DDDAF4B2B}" type="slidenum">
              <a:rPr lang="en-US" smtClean="0"/>
              <a:pPr/>
              <a:t>9</a:t>
            </a:fld>
            <a:endParaRPr lang="en-US"/>
          </a:p>
        </p:txBody>
      </p:sp>
      <p:sp>
        <p:nvSpPr>
          <p:cNvPr id="6" name="Content Placeholder 3">
            <a:extLst>
              <a:ext uri="{FF2B5EF4-FFF2-40B4-BE49-F238E27FC236}">
                <a16:creationId xmlns:a16="http://schemas.microsoft.com/office/drawing/2014/main" id="{01885954-D22E-6EBE-7FBC-3F44C0A6C102}"/>
              </a:ext>
            </a:extLst>
          </p:cNvPr>
          <p:cNvSpPr txBox="1">
            <a:spLocks/>
          </p:cNvSpPr>
          <p:nvPr/>
        </p:nvSpPr>
        <p:spPr>
          <a:xfrm>
            <a:off x="771541" y="3430595"/>
            <a:ext cx="2583686" cy="1437579"/>
          </a:xfrm>
          <a:prstGeom prst="rect">
            <a:avLst/>
          </a:prstGeom>
        </p:spPr>
        <p:txBody>
          <a:bodyPr vert="horz" lIns="0" tIns="0" rIns="0" bIns="0" rtlCol="0" anchor="t">
            <a:normAutofit/>
          </a:bodyPr>
          <a:lst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dirty="0">
                <a:latin typeface="Calibri"/>
                <a:ea typeface="Calibri"/>
                <a:cs typeface="Calibri"/>
              </a:rPr>
              <a:t>Barbara Crock</a:t>
            </a:r>
          </a:p>
          <a:p>
            <a:pPr marL="0" indent="0">
              <a:buNone/>
            </a:pPr>
            <a:r>
              <a:rPr lang="en-US" sz="2000" dirty="0">
                <a:latin typeface="Calibri"/>
                <a:ea typeface="Calibri"/>
                <a:cs typeface="Calibri"/>
              </a:rPr>
              <a:t>National Comprehensive Center</a:t>
            </a:r>
            <a:endParaRPr lang="en-US" sz="2000" dirty="0">
              <a:ea typeface="Calibri" panose="020F0502020204030204" pitchFamily="34" charset="0"/>
              <a:cs typeface="Calibri"/>
            </a:endParaRPr>
          </a:p>
          <a:p>
            <a:pPr marL="0" indent="0">
              <a:buFont typeface="Apple Symbols" panose="02000000000000000000" pitchFamily="2" charset="-79"/>
              <a:buNone/>
            </a:pPr>
            <a:endParaRPr lang="en-US" dirty="0">
              <a:latin typeface="Calibri"/>
              <a:ea typeface="Calibri" panose="020F0502020204030204" pitchFamily="34" charset="0"/>
              <a:cs typeface="Calibri"/>
            </a:endParaRPr>
          </a:p>
        </p:txBody>
      </p:sp>
      <p:sp>
        <p:nvSpPr>
          <p:cNvPr id="10" name="Content Placeholder 3">
            <a:extLst>
              <a:ext uri="{FF2B5EF4-FFF2-40B4-BE49-F238E27FC236}">
                <a16:creationId xmlns:a16="http://schemas.microsoft.com/office/drawing/2014/main" id="{1C6DC715-5DFF-28B3-7BDE-81CA226CABE1}"/>
              </a:ext>
            </a:extLst>
          </p:cNvPr>
          <p:cNvSpPr txBox="1">
            <a:spLocks/>
          </p:cNvSpPr>
          <p:nvPr/>
        </p:nvSpPr>
        <p:spPr>
          <a:xfrm>
            <a:off x="7125859" y="3430595"/>
            <a:ext cx="4294600" cy="1437579"/>
          </a:xfrm>
          <a:prstGeom prst="rect">
            <a:avLst/>
          </a:prstGeom>
        </p:spPr>
        <p:txBody>
          <a:bodyPr vert="horz" lIns="0" tIns="0" rIns="0" bIns="0" rtlCol="0" anchor="t">
            <a:normAutofit/>
          </a:bodyPr>
          <a:lst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dirty="0">
                <a:latin typeface="Calibri"/>
                <a:ea typeface="Calibri"/>
                <a:cs typeface="Calibri"/>
              </a:rPr>
              <a:t>Ventura Rodriguez</a:t>
            </a:r>
            <a:endParaRPr lang="en-US" dirty="0"/>
          </a:p>
          <a:p>
            <a:pPr marL="0" indent="0">
              <a:buNone/>
            </a:pPr>
            <a:r>
              <a:rPr lang="en-US" sz="2000" dirty="0">
                <a:latin typeface="Calibri"/>
                <a:ea typeface="Calibri"/>
                <a:cs typeface="Calibri"/>
              </a:rPr>
              <a:t>Education Resource Strategies</a:t>
            </a:r>
          </a:p>
          <a:p>
            <a:pPr marL="0" indent="0">
              <a:buNone/>
            </a:pPr>
            <a:endParaRPr lang="en-US" sz="2000" dirty="0">
              <a:ea typeface="Calibri" panose="020F0502020204030204" pitchFamily="34" charset="0"/>
              <a:cs typeface="Calibri"/>
            </a:endParaRPr>
          </a:p>
          <a:p>
            <a:pPr marL="0" indent="0">
              <a:buFont typeface="Apple Symbols" panose="02000000000000000000" pitchFamily="2" charset="-79"/>
              <a:buNone/>
            </a:pPr>
            <a:endParaRPr lang="en-US" dirty="0">
              <a:latin typeface="Calibri"/>
              <a:ea typeface="Calibri" panose="020F0502020204030204" pitchFamily="34" charset="0"/>
              <a:cs typeface="Calibri"/>
            </a:endParaRPr>
          </a:p>
        </p:txBody>
      </p:sp>
      <p:sp>
        <p:nvSpPr>
          <p:cNvPr id="13" name="Content Placeholder 3">
            <a:extLst>
              <a:ext uri="{FF2B5EF4-FFF2-40B4-BE49-F238E27FC236}">
                <a16:creationId xmlns:a16="http://schemas.microsoft.com/office/drawing/2014/main" id="{82E73AC3-5A40-0E06-9BBF-0E63554270A1}"/>
              </a:ext>
            </a:extLst>
          </p:cNvPr>
          <p:cNvSpPr txBox="1">
            <a:spLocks/>
          </p:cNvSpPr>
          <p:nvPr/>
        </p:nvSpPr>
        <p:spPr>
          <a:xfrm>
            <a:off x="3917725" y="3429000"/>
            <a:ext cx="2889908" cy="1911281"/>
          </a:xfrm>
          <a:prstGeom prst="rect">
            <a:avLst/>
          </a:prstGeom>
        </p:spPr>
        <p:txBody>
          <a:bodyPr vert="horz" lIns="0" tIns="0" rIns="0" bIns="0" rtlCol="0" anchor="t">
            <a:normAutofit/>
          </a:bodyPr>
          <a:lstStyle>
            <a:lvl1pPr marL="285750" indent="-285750" algn="l" defTabSz="914400" rtl="0" eaLnBrk="1" latinLnBrk="0" hangingPunct="1">
              <a:spcAft>
                <a:spcPts val="6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6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6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6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6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dirty="0">
                <a:latin typeface="Calibri"/>
                <a:ea typeface="Calibri"/>
                <a:cs typeface="Calibri"/>
              </a:rPr>
              <a:t>Jack Schwarz</a:t>
            </a:r>
          </a:p>
          <a:p>
            <a:pPr marL="0" indent="0">
              <a:buNone/>
            </a:pPr>
            <a:r>
              <a:rPr lang="en-US" sz="2000" dirty="0">
                <a:latin typeface="Calibri"/>
                <a:ea typeface="Calibri"/>
                <a:cs typeface="Calibri"/>
              </a:rPr>
              <a:t>National Comprehensive Center</a:t>
            </a:r>
            <a:endParaRPr lang="en-US" sz="2000" dirty="0">
              <a:ea typeface="Calibri" panose="020F0502020204030204" pitchFamily="34" charset="0"/>
              <a:cs typeface="Calibri"/>
            </a:endParaRPr>
          </a:p>
          <a:p>
            <a:pPr marL="0" indent="0">
              <a:buNone/>
            </a:pPr>
            <a:r>
              <a:rPr lang="en-US" sz="2000" dirty="0">
                <a:latin typeface="Calibri"/>
                <a:ea typeface="Calibri"/>
                <a:cs typeface="Calibri"/>
              </a:rPr>
              <a:t>R7CC Co-Deputy Director</a:t>
            </a:r>
          </a:p>
          <a:p>
            <a:pPr marL="0" indent="0">
              <a:buFont typeface="Apple Symbols" panose="02000000000000000000" pitchFamily="2" charset="-79"/>
              <a:buNone/>
            </a:pPr>
            <a:endParaRPr lang="en-US" dirty="0">
              <a:latin typeface="Calibri"/>
              <a:ea typeface="Calibri" panose="020F0502020204030204" pitchFamily="34" charset="0"/>
              <a:cs typeface="Calibri"/>
            </a:endParaRPr>
          </a:p>
        </p:txBody>
      </p:sp>
      <p:pic>
        <p:nvPicPr>
          <p:cNvPr id="4" name="Picture 3" descr="Photograph of Barbara Crock.">
            <a:extLst>
              <a:ext uri="{FF2B5EF4-FFF2-40B4-BE49-F238E27FC236}">
                <a16:creationId xmlns:a16="http://schemas.microsoft.com/office/drawing/2014/main" id="{2E101B23-9989-482D-6EA6-82B6804BD52E}"/>
              </a:ext>
            </a:extLst>
          </p:cNvPr>
          <p:cNvPicPr>
            <a:picLocks noChangeAspect="1"/>
          </p:cNvPicPr>
          <p:nvPr/>
        </p:nvPicPr>
        <p:blipFill rotWithShape="1">
          <a:blip r:embed="rId3"/>
          <a:srcRect l="10753" t="3629" r="7142" b="23589"/>
          <a:stretch/>
        </p:blipFill>
        <p:spPr>
          <a:xfrm>
            <a:off x="936947" y="1097521"/>
            <a:ext cx="1817003" cy="2128678"/>
          </a:xfrm>
          <a:prstGeom prst="roundRect">
            <a:avLst/>
          </a:prstGeom>
          <a:effectLst>
            <a:outerShdw blurRad="50800" dist="50800" dir="5400000" algn="ctr" rotWithShape="0">
              <a:schemeClr val="bg1">
                <a:lumMod val="65000"/>
              </a:schemeClr>
            </a:outerShdw>
          </a:effectLst>
        </p:spPr>
      </p:pic>
      <p:pic>
        <p:nvPicPr>
          <p:cNvPr id="9" name="Picture 8" descr="Photograph of Jack Schwarz.">
            <a:extLst>
              <a:ext uri="{FF2B5EF4-FFF2-40B4-BE49-F238E27FC236}">
                <a16:creationId xmlns:a16="http://schemas.microsoft.com/office/drawing/2014/main" id="{C5A1AC83-685C-D3FB-CF4D-34F04C69D44E}"/>
              </a:ext>
            </a:extLst>
          </p:cNvPr>
          <p:cNvPicPr>
            <a:picLocks noChangeAspect="1"/>
          </p:cNvPicPr>
          <p:nvPr/>
        </p:nvPicPr>
        <p:blipFill rotWithShape="1">
          <a:blip r:embed="rId4"/>
          <a:srcRect l="11540" r="-277" b="27932"/>
          <a:stretch/>
        </p:blipFill>
        <p:spPr>
          <a:xfrm>
            <a:off x="4039201" y="1095130"/>
            <a:ext cx="1885565" cy="2136079"/>
          </a:xfrm>
          <a:prstGeom prst="roundRect">
            <a:avLst/>
          </a:prstGeom>
          <a:effectLst>
            <a:outerShdw blurRad="50800" dist="50800" dir="5400000" algn="ctr" rotWithShape="0">
              <a:schemeClr val="bg1">
                <a:lumMod val="65000"/>
              </a:schemeClr>
            </a:outerShdw>
          </a:effectLst>
        </p:spPr>
      </p:pic>
      <p:pic>
        <p:nvPicPr>
          <p:cNvPr id="7" name="Picture 6" descr="Photograph of Ventura Rodriguez.">
            <a:extLst>
              <a:ext uri="{FF2B5EF4-FFF2-40B4-BE49-F238E27FC236}">
                <a16:creationId xmlns:a16="http://schemas.microsoft.com/office/drawing/2014/main" id="{75620068-4CE6-CA7D-1973-B383DAE040A6}"/>
              </a:ext>
            </a:extLst>
          </p:cNvPr>
          <p:cNvPicPr>
            <a:picLocks noChangeAspect="1"/>
          </p:cNvPicPr>
          <p:nvPr/>
        </p:nvPicPr>
        <p:blipFill rotWithShape="1">
          <a:blip r:embed="rId5"/>
          <a:srcRect l="28125" r="30804" b="16892"/>
          <a:stretch/>
        </p:blipFill>
        <p:spPr>
          <a:xfrm>
            <a:off x="7210017" y="1107610"/>
            <a:ext cx="1606003" cy="2128678"/>
          </a:xfrm>
          <a:prstGeom prst="roundRect">
            <a:avLst/>
          </a:prstGeom>
        </p:spPr>
      </p:pic>
    </p:spTree>
    <p:extLst>
      <p:ext uri="{BB962C8B-B14F-4D97-AF65-F5344CB8AC3E}">
        <p14:creationId xmlns:p14="http://schemas.microsoft.com/office/powerpoint/2010/main" val="1448763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Network">
      <a:dk1>
        <a:srgbClr val="346DA2"/>
      </a:dk1>
      <a:lt1>
        <a:srgbClr val="FFFFFF"/>
      </a:lt1>
      <a:dk2>
        <a:srgbClr val="2F4550"/>
      </a:dk2>
      <a:lt2>
        <a:srgbClr val="C4D7E8"/>
      </a:lt2>
      <a:accent1>
        <a:srgbClr val="346DA3"/>
      </a:accent1>
      <a:accent2>
        <a:srgbClr val="328612"/>
      </a:accent2>
      <a:accent3>
        <a:srgbClr val="9BBB59"/>
      </a:accent3>
      <a:accent4>
        <a:srgbClr val="576F7D"/>
      </a:accent4>
      <a:accent5>
        <a:srgbClr val="4690D8"/>
      </a:accent5>
      <a:accent6>
        <a:srgbClr val="000000"/>
      </a:accent6>
      <a:hlink>
        <a:srgbClr val="346DA3"/>
      </a:hlink>
      <a:folHlink>
        <a:srgbClr val="32861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CNetwork">
      <a:dk1>
        <a:srgbClr val="346DA2"/>
      </a:dk1>
      <a:lt1>
        <a:srgbClr val="FFFFFF"/>
      </a:lt1>
      <a:dk2>
        <a:srgbClr val="2F4550"/>
      </a:dk2>
      <a:lt2>
        <a:srgbClr val="C4D7E8"/>
      </a:lt2>
      <a:accent1>
        <a:srgbClr val="346DA3"/>
      </a:accent1>
      <a:accent2>
        <a:srgbClr val="328612"/>
      </a:accent2>
      <a:accent3>
        <a:srgbClr val="9BBB59"/>
      </a:accent3>
      <a:accent4>
        <a:srgbClr val="576F7D"/>
      </a:accent4>
      <a:accent5>
        <a:srgbClr val="4690D8"/>
      </a:accent5>
      <a:accent6>
        <a:srgbClr val="000000"/>
      </a:accent6>
      <a:hlink>
        <a:srgbClr val="346DA3"/>
      </a:hlink>
      <a:folHlink>
        <a:srgbClr val="32861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2018 Master Palette">
      <a:dk1>
        <a:srgbClr val="000000"/>
      </a:dk1>
      <a:lt1>
        <a:srgbClr val="FFFFFF"/>
      </a:lt1>
      <a:dk2>
        <a:srgbClr val="000000"/>
      </a:dk2>
      <a:lt2>
        <a:srgbClr val="FFFFFF"/>
      </a:lt2>
      <a:accent1>
        <a:srgbClr val="265DAA"/>
      </a:accent1>
      <a:accent2>
        <a:srgbClr val="CEDE53"/>
      </a:accent2>
      <a:accent3>
        <a:srgbClr val="BAD8F8"/>
      </a:accent3>
      <a:accent4>
        <a:srgbClr val="924391"/>
      </a:accent4>
      <a:accent5>
        <a:srgbClr val="6AA644"/>
      </a:accent5>
      <a:accent6>
        <a:srgbClr val="F6CA45"/>
      </a:accent6>
      <a:hlink>
        <a:srgbClr val="265DAA"/>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1d6d728-afb5-49e6-a79f-5f3b4d7fb77b">
      <UserInfo>
        <DisplayName>Turney, Alex</DisplayName>
        <AccountId>26743</AccountId>
        <AccountType/>
      </UserInfo>
      <UserInfo>
        <DisplayName>Daley, Michelle</DisplayName>
        <AccountId>14897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50BA337466254FAF9060E39E6DB999" ma:contentTypeVersion="9" ma:contentTypeDescription="Create a new document." ma:contentTypeScope="" ma:versionID="a2db646aebe8ff452fe843f3950039e3">
  <xsd:schema xmlns:xsd="http://www.w3.org/2001/XMLSchema" xmlns:xs="http://www.w3.org/2001/XMLSchema" xmlns:p="http://schemas.microsoft.com/office/2006/metadata/properties" xmlns:ns2="89ab6d31-18b7-4cc5-beda-ddcd9d6774b8" xmlns:ns3="41d6d728-afb5-49e6-a79f-5f3b4d7fb77b" targetNamespace="http://schemas.microsoft.com/office/2006/metadata/properties" ma:root="true" ma:fieldsID="36ea74923a8fa502f1993c329869acb3" ns2:_="" ns3:_="">
    <xsd:import namespace="89ab6d31-18b7-4cc5-beda-ddcd9d6774b8"/>
    <xsd:import namespace="41d6d728-afb5-49e6-a79f-5f3b4d7fb7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ab6d31-18b7-4cc5-beda-ddcd9d677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0D5725-7E3C-410D-BD63-F934B98AEF70}">
  <ds:schemaRefs>
    <ds:schemaRef ds:uri="41d6d728-afb5-49e6-a79f-5f3b4d7fb77b"/>
    <ds:schemaRef ds:uri="http://purl.org/dc/term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89ab6d31-18b7-4cc5-beda-ddcd9d6774b8"/>
    <ds:schemaRef ds:uri="http://purl.org/dc/elements/1.1/"/>
  </ds:schemaRefs>
</ds:datastoreItem>
</file>

<file path=customXml/itemProps2.xml><?xml version="1.0" encoding="utf-8"?>
<ds:datastoreItem xmlns:ds="http://schemas.openxmlformats.org/officeDocument/2006/customXml" ds:itemID="{8520BA94-E2A4-4BCE-8DDD-4D85AF6CA605}">
  <ds:schemaRefs>
    <ds:schemaRef ds:uri="41d6d728-afb5-49e6-a79f-5f3b4d7fb77b"/>
    <ds:schemaRef ds:uri="89ab6d31-18b7-4cc5-beda-ddcd9d677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96F59C-B26E-4D94-ABD7-F31EC09E24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570</TotalTime>
  <Words>6011</Words>
  <Application>Microsoft Office PowerPoint</Application>
  <PresentationFormat>Widescreen</PresentationFormat>
  <Paragraphs>768</Paragraphs>
  <Slides>46</Slides>
  <Notes>44</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65" baseType="lpstr">
      <vt:lpstr>.Lucida Grande UI Regular</vt:lpstr>
      <vt:lpstr>.PingFang SC Regular</vt:lpstr>
      <vt:lpstr>Apple Symbols</vt:lpstr>
      <vt:lpstr>Arial</vt:lpstr>
      <vt:lpstr>Arial Narrow</vt:lpstr>
      <vt:lpstr>Arial,Sans-Serif</vt:lpstr>
      <vt:lpstr>Calibri</vt:lpstr>
      <vt:lpstr>Cambria</vt:lpstr>
      <vt:lpstr>Courier New</vt:lpstr>
      <vt:lpstr>Franklin Gothic Book</vt:lpstr>
      <vt:lpstr>Noto Sans Symbols</vt:lpstr>
      <vt:lpstr>Segoe UI</vt:lpstr>
      <vt:lpstr>Symbol</vt:lpstr>
      <vt:lpstr>System Font Regular</vt:lpstr>
      <vt:lpstr>Wingdings</vt:lpstr>
      <vt:lpstr>Office Theme</vt:lpstr>
      <vt:lpstr>1_Office Theme</vt:lpstr>
      <vt:lpstr>2_Office Theme</vt:lpstr>
      <vt:lpstr>think-cell Slide</vt:lpstr>
      <vt:lpstr>Kick-off with SEA Teams</vt:lpstr>
      <vt:lpstr>PowerPoint Presentation</vt:lpstr>
      <vt:lpstr>Welcome from the U.S. Department of Education </vt:lpstr>
      <vt:lpstr>The National Comprehensive Center and the CCNetwork work with SEAs and LEAs to...</vt:lpstr>
      <vt:lpstr>Overview of the Strategic Planning for Continued Recovery Initiative </vt:lpstr>
      <vt:lpstr>PowerPoint Presentation</vt:lpstr>
      <vt:lpstr>The Strategic Planning for Continued Recovery supports are varied </vt:lpstr>
      <vt:lpstr>Determine Impact of Prior Investments</vt:lpstr>
      <vt:lpstr>Presenters</vt:lpstr>
      <vt:lpstr>Today we're going to focus on how SEAs can determine the impact of their, or their LEAs’, investments</vt:lpstr>
      <vt:lpstr>PowerPoint Presentation</vt:lpstr>
      <vt:lpstr>Agenda</vt:lpstr>
      <vt:lpstr>Five SEA Levers to Support LEAs</vt:lpstr>
      <vt:lpstr>Throughout this webinar series, we will be focusing on key levers SEAs can use to support their LEAs as they implement the different focus strategies.</vt:lpstr>
      <vt:lpstr>In your role, which of the five SEA levers for supporting LEAs do you currently leverage the most?</vt:lpstr>
      <vt:lpstr>Based on the evidence you have, which ARP | ESSER | ESF investments made by your LEAs should be sustained to support continued learning recovery?  </vt:lpstr>
      <vt:lpstr>What evidence are you using to determine which LEA investments to continue?   </vt:lpstr>
      <vt:lpstr>SEA Efforts to Determine Impact</vt:lpstr>
      <vt:lpstr>It's essential to move beyond just monitoring the pace of spending</vt:lpstr>
      <vt:lpstr>PowerPoint Presentation</vt:lpstr>
      <vt:lpstr>The Washington SEA is monitoring the pace of LEA spending through a public dashboard</vt:lpstr>
      <vt:lpstr>SEAs can use different types of monitoring to examine whether student outcomes are improving</vt:lpstr>
      <vt:lpstr>PowerPoint Presentation</vt:lpstr>
      <vt:lpstr>SEAs are using visualizations with spending and outcomes to inform decisions. </vt:lpstr>
      <vt:lpstr>SEAs can use the levers of monitoring and partners to understand implementation and impact</vt:lpstr>
      <vt:lpstr>The Puerto Rico Department of Education is determining impact of its RAE (extended day) program</vt:lpstr>
      <vt:lpstr>To support communication and scaling of effective investments, consider using technical assistance, policy, and/or grantmaking</vt:lpstr>
      <vt:lpstr>These SEAs have set legislative agendas based on finding the positive impact of investments</vt:lpstr>
      <vt:lpstr>Spotlight on  LEA Practice</vt:lpstr>
      <vt:lpstr>Our panelists today are… </vt:lpstr>
      <vt:lpstr>Lubbock ISD serves a diverse student population  </vt:lpstr>
      <vt:lpstr>MNPS is one of the largest districts in Tennessee and serves a diverse student population</vt:lpstr>
      <vt:lpstr>Resource Portfolio </vt:lpstr>
      <vt:lpstr>The Challenge:   Add one tactic to enhance your efforts to support LEAs</vt:lpstr>
      <vt:lpstr>Determining impact of interventions now gives you time to influence policy and budgetary decisions</vt:lpstr>
      <vt:lpstr>Support LEAs that are not on track to spend all their funds with evidence-based actions</vt:lpstr>
      <vt:lpstr> Examine outcomes in terms of spending. Use the SSOS tool.</vt:lpstr>
      <vt:lpstr>Examine short- and mid-term outcomes while monitoring and designing grants</vt:lpstr>
      <vt:lpstr>Define a theory of action or the logic model as part of the System Strategy Return on Investment Approach</vt:lpstr>
      <vt:lpstr>PowerPoint Presentation</vt:lpstr>
      <vt:lpstr>Find suggested resources associated with SEA levers within the Resource Portfolio</vt:lpstr>
      <vt:lpstr>Announcements  and Opportunities</vt:lpstr>
      <vt:lpstr>Here’s another look at the supports planned through the SPCR </vt:lpstr>
      <vt:lpstr>We hope you’ll engage with these different supports in the coming months</vt:lpstr>
      <vt:lpstr>Please share your insights about today's presentation and express interest in additional SPCR supports using the Zoom poll.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Planning for Continued Improvement: Determine Impact of Prior Investments</dc:title>
  <dc:subject>This PowerPoint presentation from the National Comprehensive Center, describes ways for state education agencies to gain strategies to support local education agencies determine the impact of prior investments made using COVID-relief funds in order to sustain programs and practices.</dc:subject>
  <dc:creator>Danielle Crain</dc:creator>
  <cp:keywords>Data &amp; Continuous Improvement; Financial Management; Pandemic Relief/ESSER Funds</cp:keywords>
  <cp:lastModifiedBy>Amanda Andrews</cp:lastModifiedBy>
  <cp:revision>178</cp:revision>
  <dcterms:created xsi:type="dcterms:W3CDTF">2019-10-16T21:49:11Z</dcterms:created>
  <dcterms:modified xsi:type="dcterms:W3CDTF">2023-12-20T13:36:39Z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2019-10-16T00:00:00Z</vt:filetime>
  </property>
  <property fmtid="{D5CDD505-2E9C-101B-9397-08002B2CF9AE}" pid="3" name="Creator">
    <vt:lpwstr>Adobe InDesign 14.0 (Macintosh)</vt:lpwstr>
  </property>
  <property fmtid="{D5CDD505-2E9C-101B-9397-08002B2CF9AE}" pid="4" name="LastSaved">
    <vt:filetime>2019-10-16T00:00:00Z</vt:filetime>
  </property>
  <property fmtid="{D5CDD505-2E9C-101B-9397-08002B2CF9AE}" pid="5" name="ContentTypeId">
    <vt:lpwstr>0x0101002550BA337466254FAF9060E39E6DB999</vt:lpwstr>
  </property>
</Properties>
</file>